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9"/>
  </p:notesMasterIdLst>
  <p:handoutMasterIdLst>
    <p:handoutMasterId r:id="rId40"/>
  </p:handoutMasterIdLst>
  <p:sldIdLst>
    <p:sldId id="256" r:id="rId2"/>
    <p:sldId id="258" r:id="rId3"/>
    <p:sldId id="259" r:id="rId4"/>
    <p:sldId id="268" r:id="rId5"/>
    <p:sldId id="275" r:id="rId6"/>
    <p:sldId id="257" r:id="rId7"/>
    <p:sldId id="260" r:id="rId8"/>
    <p:sldId id="262" r:id="rId9"/>
    <p:sldId id="263" r:id="rId10"/>
    <p:sldId id="264" r:id="rId11"/>
    <p:sldId id="265" r:id="rId12"/>
    <p:sldId id="294" r:id="rId13"/>
    <p:sldId id="293" r:id="rId14"/>
    <p:sldId id="266" r:id="rId15"/>
    <p:sldId id="295" r:id="rId16"/>
    <p:sldId id="296" r:id="rId17"/>
    <p:sldId id="297" r:id="rId18"/>
    <p:sldId id="298" r:id="rId19"/>
    <p:sldId id="299" r:id="rId20"/>
    <p:sldId id="317" r:id="rId21"/>
    <p:sldId id="300" r:id="rId22"/>
    <p:sldId id="301" r:id="rId23"/>
    <p:sldId id="302" r:id="rId24"/>
    <p:sldId id="307" r:id="rId25"/>
    <p:sldId id="308" r:id="rId26"/>
    <p:sldId id="306" r:id="rId27"/>
    <p:sldId id="305" r:id="rId28"/>
    <p:sldId id="303" r:id="rId29"/>
    <p:sldId id="309" r:id="rId30"/>
    <p:sldId id="310" r:id="rId31"/>
    <p:sldId id="311" r:id="rId32"/>
    <p:sldId id="312" r:id="rId33"/>
    <p:sldId id="313" r:id="rId34"/>
    <p:sldId id="314" r:id="rId35"/>
    <p:sldId id="304" r:id="rId36"/>
    <p:sldId id="315" r:id="rId37"/>
    <p:sldId id="316" r:id="rId38"/>
  </p:sldIdLst>
  <p:sldSz cx="12192000" cy="685800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15" d="100"/>
          <a:sy n="115" d="100"/>
        </p:scale>
        <p:origin x="37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4302625" cy="34129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621696" y="1"/>
            <a:ext cx="4302625" cy="341297"/>
          </a:xfrm>
          <a:prstGeom prst="rect">
            <a:avLst/>
          </a:prstGeom>
        </p:spPr>
        <p:txBody>
          <a:bodyPr vert="horz" lIns="91440" tIns="45720" rIns="91440" bIns="45720" rtlCol="0"/>
          <a:lstStyle>
            <a:lvl1pPr algn="r">
              <a:defRPr sz="1200"/>
            </a:lvl1pPr>
          </a:lstStyle>
          <a:p>
            <a:fld id="{085E9434-B72F-459E-9A8E-2027ACB2AEFA}" type="datetimeFigureOut">
              <a:rPr lang="fr-FR" smtClean="0"/>
              <a:t>17/12/2025</a:t>
            </a:fld>
            <a:endParaRPr lang="fr-FR"/>
          </a:p>
        </p:txBody>
      </p:sp>
      <p:sp>
        <p:nvSpPr>
          <p:cNvPr id="4" name="Espace réservé du pied de page 3"/>
          <p:cNvSpPr>
            <a:spLocks noGrp="1"/>
          </p:cNvSpPr>
          <p:nvPr>
            <p:ph type="ftr" sz="quarter" idx="2"/>
          </p:nvPr>
        </p:nvSpPr>
        <p:spPr>
          <a:xfrm>
            <a:off x="1" y="6456379"/>
            <a:ext cx="4302625" cy="34129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621696" y="6456379"/>
            <a:ext cx="4302625" cy="341297"/>
          </a:xfrm>
          <a:prstGeom prst="rect">
            <a:avLst/>
          </a:prstGeom>
        </p:spPr>
        <p:txBody>
          <a:bodyPr vert="horz" lIns="91440" tIns="45720" rIns="91440" bIns="45720" rtlCol="0" anchor="b"/>
          <a:lstStyle>
            <a:lvl1pPr algn="r">
              <a:defRPr sz="1200"/>
            </a:lvl1pPr>
          </a:lstStyle>
          <a:p>
            <a:fld id="{043A0685-53A7-4611-A4B3-6D8317AC8481}" type="slidenum">
              <a:rPr lang="fr-FR" smtClean="0"/>
              <a:t>‹N°›</a:t>
            </a:fld>
            <a:endParaRPr lang="fr-FR"/>
          </a:p>
        </p:txBody>
      </p:sp>
    </p:spTree>
    <p:extLst>
      <p:ext uri="{BB962C8B-B14F-4D97-AF65-F5344CB8AC3E}">
        <p14:creationId xmlns:p14="http://schemas.microsoft.com/office/powerpoint/2010/main" val="2635835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0"/>
            <a:ext cx="4301543" cy="341064"/>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622800" y="0"/>
            <a:ext cx="4301543" cy="341064"/>
          </a:xfrm>
          <a:prstGeom prst="rect">
            <a:avLst/>
          </a:prstGeom>
        </p:spPr>
        <p:txBody>
          <a:bodyPr vert="horz" lIns="91440" tIns="45720" rIns="91440" bIns="45720" rtlCol="0"/>
          <a:lstStyle>
            <a:lvl1pPr algn="r">
              <a:defRPr sz="1200"/>
            </a:lvl1pPr>
          </a:lstStyle>
          <a:p>
            <a:fld id="{C6C73DEB-1A2A-455C-B45B-A2D79810AF17}" type="datetimeFigureOut">
              <a:rPr lang="fr-FR" smtClean="0"/>
              <a:t>17/12/2025</a:t>
            </a:fld>
            <a:endParaRPr lang="fr-FR"/>
          </a:p>
        </p:txBody>
      </p:sp>
      <p:sp>
        <p:nvSpPr>
          <p:cNvPr id="4" name="Espace réservé de l'image des diapositives 3"/>
          <p:cNvSpPr>
            <a:spLocks noGrp="1" noRot="1" noChangeAspect="1"/>
          </p:cNvSpPr>
          <p:nvPr>
            <p:ph type="sldImg" idx="2"/>
          </p:nvPr>
        </p:nvSpPr>
        <p:spPr>
          <a:xfrm>
            <a:off x="2925763" y="849313"/>
            <a:ext cx="4075112" cy="229393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92664" y="3271382"/>
            <a:ext cx="7941310" cy="2676585"/>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2" y="6456613"/>
            <a:ext cx="4301543" cy="3410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622800" y="6456613"/>
            <a:ext cx="4301543" cy="341063"/>
          </a:xfrm>
          <a:prstGeom prst="rect">
            <a:avLst/>
          </a:prstGeom>
        </p:spPr>
        <p:txBody>
          <a:bodyPr vert="horz" lIns="91440" tIns="45720" rIns="91440" bIns="45720" rtlCol="0" anchor="b"/>
          <a:lstStyle>
            <a:lvl1pPr algn="r">
              <a:defRPr sz="1200"/>
            </a:lvl1pPr>
          </a:lstStyle>
          <a:p>
            <a:fld id="{751D88E4-2391-48CE-9515-ACC80D7FDF4E}" type="slidenum">
              <a:rPr lang="fr-FR" smtClean="0"/>
              <a:t>‹N°›</a:t>
            </a:fld>
            <a:endParaRPr lang="fr-FR"/>
          </a:p>
        </p:txBody>
      </p:sp>
    </p:spTree>
    <p:extLst>
      <p:ext uri="{BB962C8B-B14F-4D97-AF65-F5344CB8AC3E}">
        <p14:creationId xmlns:p14="http://schemas.microsoft.com/office/powerpoint/2010/main" val="2476279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751D88E4-2391-48CE-9515-ACC80D7FDF4E}" type="slidenum">
              <a:rPr lang="fr-FR" smtClean="0"/>
              <a:t>1</a:t>
            </a:fld>
            <a:endParaRPr lang="fr-FR"/>
          </a:p>
        </p:txBody>
      </p:sp>
    </p:spTree>
    <p:extLst>
      <p:ext uri="{BB962C8B-B14F-4D97-AF65-F5344CB8AC3E}">
        <p14:creationId xmlns:p14="http://schemas.microsoft.com/office/powerpoint/2010/main" val="611294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DF7F9938-043C-424F-9206-AEA0438A0EAC}" type="datetime1">
              <a:rPr lang="en-US" smtClean="0"/>
              <a:t>12/17/2025</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D5A31E9C-A19C-48A0-9B0C-CB18257DB74D}" type="datetime1">
              <a:rPr lang="en-US" smtClean="0"/>
              <a:t>12/17/2025</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D189891-8E79-4E32-BDA5-C47F7CBDE44D}" type="datetime1">
              <a:rPr lang="en-US" smtClean="0"/>
              <a:t>12/17/2025</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F7ED8DF-52DC-47AD-AEA0-0877FA779873}" type="datetime1">
              <a:rPr lang="en-US" smtClean="0"/>
              <a:t>12/17/2025</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smtClean="0"/>
              <a:t>Modifiez le style du titre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2ECF198F-08CC-4047-9001-D7AA2167DB60}" type="datetime1">
              <a:rPr lang="en-US" smtClean="0"/>
              <a:t>12/17/2025</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E725DC29-C70A-4A79-98E1-76C725091C6D}" type="datetime1">
              <a:rPr lang="en-US" smtClean="0"/>
              <a:t>12/17/2025</a:t>
            </a:fld>
            <a:endParaRPr lang="en-US" dirty="0"/>
          </a:p>
        </p:txBody>
      </p:sp>
      <p:sp>
        <p:nvSpPr>
          <p:cNvPr id="6" name="Footer Placeholder 5"/>
          <p:cNvSpPr>
            <a:spLocks noGrp="1"/>
          </p:cNvSpPr>
          <p:nvPr>
            <p:ph type="ftr" sz="quarter" idx="11"/>
          </p:nvPr>
        </p:nvSpPr>
        <p:spPr/>
        <p:txBody>
          <a:bodyPr/>
          <a:lstStyle/>
          <a:p>
            <a:r>
              <a:rPr lang="en-US" smtClean="0"/>
              <a:t>SIM AP-HM</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97280" y="2582334"/>
            <a:ext cx="4937760" cy="3378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217920" y="2582334"/>
            <a:ext cx="4937760" cy="3378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1EE537CD-8E42-45A0-818D-2D40C9B7E37C}" type="datetime1">
              <a:rPr lang="en-US" smtClean="0"/>
              <a:t>12/17/2025</a:t>
            </a:fld>
            <a:endParaRPr lang="en-US" dirty="0"/>
          </a:p>
        </p:txBody>
      </p:sp>
      <p:sp>
        <p:nvSpPr>
          <p:cNvPr id="8" name="Footer Placeholder 7"/>
          <p:cNvSpPr>
            <a:spLocks noGrp="1"/>
          </p:cNvSpPr>
          <p:nvPr>
            <p:ph type="ftr" sz="quarter" idx="11"/>
          </p:nvPr>
        </p:nvSpPr>
        <p:spPr/>
        <p:txBody>
          <a:bodyPr/>
          <a:lstStyle/>
          <a:p>
            <a:r>
              <a:rPr lang="en-US" smtClean="0"/>
              <a:t>SIM AP-HM</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2DC72C0E-533D-4A01-AA3A-8A34138C69ED}" type="datetime1">
              <a:rPr lang="en-US" smtClean="0"/>
              <a:t>12/17/2025</a:t>
            </a:fld>
            <a:endParaRPr lang="en-US" dirty="0"/>
          </a:p>
        </p:txBody>
      </p:sp>
      <p:sp>
        <p:nvSpPr>
          <p:cNvPr id="4" name="Footer Placeholder 3"/>
          <p:cNvSpPr>
            <a:spLocks noGrp="1"/>
          </p:cNvSpPr>
          <p:nvPr>
            <p:ph type="ftr" sz="quarter" idx="11"/>
          </p:nvPr>
        </p:nvSpPr>
        <p:spPr/>
        <p:txBody>
          <a:bodyPr/>
          <a:lstStyle/>
          <a:p>
            <a:r>
              <a:rPr lang="en-US" smtClean="0"/>
              <a:t>SIM AP-HM</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FF27708-2572-4461-9663-0893FF424E91}" type="datetime1">
              <a:rPr lang="en-US" smtClean="0"/>
              <a:t>12/17/2025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SIM AP-HM</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fr-FR" smtClean="0"/>
              <a:t>Modifiez le style du titre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D6E94B7-08F2-40CD-8190-9B3717537DBB}" type="datetime1">
              <a:rPr lang="en-US" smtClean="0"/>
              <a:t>12/17/2025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SIM AP-HM</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639DCA28-EEB4-4EF2-A539-42EB51D1CA4E}" type="datetime1">
              <a:rPr lang="en-US" smtClean="0"/>
              <a:t>12/17/2025</a:t>
            </a:fld>
            <a:endParaRPr lang="en-US" dirty="0"/>
          </a:p>
        </p:txBody>
      </p:sp>
      <p:sp>
        <p:nvSpPr>
          <p:cNvPr id="6" name="Footer Placeholder 5"/>
          <p:cNvSpPr>
            <a:spLocks noGrp="1"/>
          </p:cNvSpPr>
          <p:nvPr>
            <p:ph type="ftr" sz="quarter" idx="11"/>
          </p:nvPr>
        </p:nvSpPr>
        <p:spPr/>
        <p:txBody>
          <a:bodyPr/>
          <a:lstStyle/>
          <a:p>
            <a:r>
              <a:rPr lang="en-US" smtClean="0"/>
              <a:t>SIM AP-HM</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E7D89DE-879F-412E-A4AD-EC221C49839A}" type="datetime1">
              <a:rPr lang="en-US" smtClean="0"/>
              <a:t>12/17/2025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SIM AP-HM</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‹N°›</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ameli.fr/accueil-de-la-ccam/index.php" TargetMode="External"/><Relationship Id="rId2" Type="http://schemas.openxmlformats.org/officeDocument/2006/relationships/hyperlink" Target="https://www.atih.sante.fr/sites/default/files/public/content/4434/cim-10-fr_2023_a_usage_pmsi_provisoire.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dirty="0"/>
              <a:t>PMSI un outil pour les EOH </a:t>
            </a:r>
            <a:r>
              <a:rPr lang="fr-FR" sz="2200" dirty="0" smtClean="0">
                <a:solidFill>
                  <a:schemeClr val="bg2">
                    <a:lumMod val="75000"/>
                  </a:schemeClr>
                </a:solidFill>
              </a:rPr>
              <a:t>PMSI : Programme </a:t>
            </a:r>
            <a:r>
              <a:rPr lang="fr-FR" sz="2200" dirty="0">
                <a:solidFill>
                  <a:schemeClr val="bg2">
                    <a:lumMod val="75000"/>
                  </a:schemeClr>
                </a:solidFill>
              </a:rPr>
              <a:t>de Médicalisation des Systèmes </a:t>
            </a:r>
            <a:r>
              <a:rPr lang="fr-FR" sz="2200" dirty="0" smtClean="0">
                <a:solidFill>
                  <a:schemeClr val="bg2">
                    <a:lumMod val="75000"/>
                  </a:schemeClr>
                </a:solidFill>
              </a:rPr>
              <a:t>d’Information</a:t>
            </a:r>
            <a:br>
              <a:rPr lang="fr-FR" sz="2200" dirty="0" smtClean="0">
                <a:solidFill>
                  <a:schemeClr val="bg2">
                    <a:lumMod val="75000"/>
                  </a:schemeClr>
                </a:solidFill>
              </a:rPr>
            </a:br>
            <a:r>
              <a:rPr lang="fr-FR" sz="3600" dirty="0" smtClean="0">
                <a:solidFill>
                  <a:schemeClr val="accent1">
                    <a:lumMod val="75000"/>
                  </a:schemeClr>
                </a:solidFill>
              </a:rPr>
              <a:t/>
            </a:r>
            <a:br>
              <a:rPr lang="fr-FR" sz="3600" dirty="0" smtClean="0">
                <a:solidFill>
                  <a:schemeClr val="accent1">
                    <a:lumMod val="75000"/>
                  </a:schemeClr>
                </a:solidFill>
              </a:rPr>
            </a:br>
            <a:r>
              <a:rPr lang="fr-FR" sz="3600" b="1" dirty="0">
                <a:solidFill>
                  <a:schemeClr val="accent1">
                    <a:lumMod val="75000"/>
                  </a:schemeClr>
                </a:solidFill>
              </a:rPr>
              <a:t>G</a:t>
            </a:r>
            <a:r>
              <a:rPr lang="fr-FR" sz="3600" b="1" dirty="0" smtClean="0">
                <a:solidFill>
                  <a:schemeClr val="accent1">
                    <a:lumMod val="75000"/>
                  </a:schemeClr>
                </a:solidFill>
              </a:rPr>
              <a:t>énéralité </a:t>
            </a:r>
            <a:r>
              <a:rPr lang="fr-FR" sz="3600" b="1" dirty="0">
                <a:solidFill>
                  <a:schemeClr val="accent1">
                    <a:lumMod val="75000"/>
                  </a:schemeClr>
                </a:solidFill>
              </a:rPr>
              <a:t>PMSI</a:t>
            </a:r>
            <a:r>
              <a:rPr lang="fr-FR" sz="3600" dirty="0" smtClean="0">
                <a:solidFill>
                  <a:schemeClr val="accent1">
                    <a:lumMod val="75000"/>
                  </a:schemeClr>
                </a:solidFill>
              </a:rPr>
              <a:t/>
            </a:r>
            <a:br>
              <a:rPr lang="fr-FR" sz="3600" dirty="0" smtClean="0">
                <a:solidFill>
                  <a:schemeClr val="accent1">
                    <a:lumMod val="75000"/>
                  </a:schemeClr>
                </a:solidFill>
              </a:rPr>
            </a:br>
            <a:r>
              <a:rPr lang="fr-FR" sz="3600" b="1" dirty="0" smtClean="0">
                <a:solidFill>
                  <a:schemeClr val="accent1">
                    <a:lumMod val="75000"/>
                  </a:schemeClr>
                </a:solidFill>
              </a:rPr>
              <a:t>Données du PMSI</a:t>
            </a:r>
            <a:r>
              <a:rPr lang="fr-FR" sz="3600" b="1" dirty="0">
                <a:solidFill>
                  <a:schemeClr val="accent1">
                    <a:lumMod val="75000"/>
                  </a:schemeClr>
                </a:solidFill>
              </a:rPr>
              <a:t/>
            </a:r>
            <a:br>
              <a:rPr lang="fr-FR" sz="3600" b="1" dirty="0">
                <a:solidFill>
                  <a:schemeClr val="accent1">
                    <a:lumMod val="75000"/>
                  </a:schemeClr>
                </a:solidFill>
              </a:rPr>
            </a:br>
            <a:r>
              <a:rPr lang="fr-FR" sz="3600" b="1" dirty="0" smtClean="0">
                <a:solidFill>
                  <a:schemeClr val="accent1">
                    <a:lumMod val="75000"/>
                  </a:schemeClr>
                </a:solidFill>
              </a:rPr>
              <a:t>Exploitations possibles pour les EOH du CLIN</a:t>
            </a:r>
            <a:endParaRPr lang="fr-FR" sz="3600" dirty="0">
              <a:solidFill>
                <a:schemeClr val="accent1">
                  <a:lumMod val="75000"/>
                </a:schemeClr>
              </a:solidFill>
            </a:endParaRPr>
          </a:p>
        </p:txBody>
      </p:sp>
      <p:sp>
        <p:nvSpPr>
          <p:cNvPr id="3" name="Sous-titre 2"/>
          <p:cNvSpPr>
            <a:spLocks noGrp="1"/>
          </p:cNvSpPr>
          <p:nvPr>
            <p:ph type="subTitle" idx="1"/>
          </p:nvPr>
        </p:nvSpPr>
        <p:spPr>
          <a:xfrm>
            <a:off x="1100051" y="4455621"/>
            <a:ext cx="10058400" cy="1467384"/>
          </a:xfrm>
        </p:spPr>
        <p:txBody>
          <a:bodyPr>
            <a:normAutofit fontScale="77500" lnSpcReduction="20000"/>
          </a:bodyPr>
          <a:lstStyle/>
          <a:p>
            <a:r>
              <a:rPr lang="fr-FR" dirty="0"/>
              <a:t>Diplôme Universitaire d'Hygiène Hospitalière et Gestion de la Contagion</a:t>
            </a:r>
          </a:p>
          <a:p>
            <a:r>
              <a:rPr lang="fr-FR" dirty="0" smtClean="0"/>
              <a:t>Decembre2024</a:t>
            </a:r>
          </a:p>
          <a:p>
            <a:endParaRPr lang="fr-FR" dirty="0"/>
          </a:p>
          <a:p>
            <a:r>
              <a:rPr lang="fr-FR" sz="1500" cap="small" dirty="0"/>
              <a:t>Fanny </a:t>
            </a:r>
            <a:r>
              <a:rPr lang="fr-FR" sz="1500" cap="small" dirty="0" smtClean="0"/>
              <a:t>Romain </a:t>
            </a:r>
            <a:r>
              <a:rPr lang="fr-FR" sz="1500" cap="small" dirty="0"/>
              <a:t>D</a:t>
            </a:r>
            <a:r>
              <a:rPr lang="fr-FR" sz="1500" cap="small" dirty="0" smtClean="0"/>
              <a:t>épartement d’Information </a:t>
            </a:r>
            <a:r>
              <a:rPr lang="fr-FR" sz="1500" cap="small" dirty="0"/>
              <a:t>M</a:t>
            </a:r>
            <a:r>
              <a:rPr lang="fr-FR" sz="1500" cap="small" dirty="0" smtClean="0"/>
              <a:t>édicale AP-HM Pr </a:t>
            </a:r>
            <a:r>
              <a:rPr lang="fr-FR" sz="1500" cap="small" dirty="0" err="1" smtClean="0"/>
              <a:t>L.Boyer</a:t>
            </a:r>
            <a:endParaRPr lang="fr-FR" sz="1500" cap="small" dirty="0"/>
          </a:p>
          <a:p>
            <a:endParaRPr lang="fr-FR" dirty="0" smtClean="0"/>
          </a:p>
        </p:txBody>
      </p:sp>
      <p:sp>
        <p:nvSpPr>
          <p:cNvPr id="4" name="Espace réservé du pied de page 3"/>
          <p:cNvSpPr>
            <a:spLocks noGrp="1"/>
          </p:cNvSpPr>
          <p:nvPr>
            <p:ph type="ftr" sz="quarter" idx="11"/>
          </p:nvPr>
        </p:nvSpPr>
        <p:spPr/>
        <p:txBody>
          <a:bodyPr/>
          <a:lstStyle/>
          <a:p>
            <a:r>
              <a:rPr lang="en-US" dirty="0" smtClean="0"/>
              <a:t>Dim APHM</a:t>
            </a:r>
            <a:endParaRPr lang="en-US" dirty="0"/>
          </a:p>
        </p:txBody>
      </p:sp>
    </p:spTree>
    <p:extLst>
      <p:ext uri="{BB962C8B-B14F-4D97-AF65-F5344CB8AC3E}">
        <p14:creationId xmlns:p14="http://schemas.microsoft.com/office/powerpoint/2010/main" val="2309270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1733" y="286603"/>
            <a:ext cx="10833947" cy="1450757"/>
          </a:xfrm>
        </p:spPr>
        <p:txBody>
          <a:bodyPr>
            <a:normAutofit/>
          </a:bodyPr>
          <a:lstStyle/>
          <a:p>
            <a:r>
              <a:rPr lang="fr-FR" dirty="0" smtClean="0"/>
              <a:t>Notion des types de financements </a:t>
            </a:r>
            <a:r>
              <a:rPr lang="fr-FR" sz="3200" dirty="0" smtClean="0">
                <a:solidFill>
                  <a:schemeClr val="bg2">
                    <a:lumMod val="50000"/>
                  </a:schemeClr>
                </a:solidFill>
              </a:rPr>
              <a:t>(établissements ex DG-Dotation Globale : établissements publics)</a:t>
            </a:r>
            <a:endParaRPr lang="fr-FR" sz="3200" dirty="0">
              <a:solidFill>
                <a:schemeClr val="bg2">
                  <a:lumMod val="50000"/>
                </a:schemeClr>
              </a:solidFill>
            </a:endParaRPr>
          </a:p>
        </p:txBody>
      </p:sp>
      <p:grpSp>
        <p:nvGrpSpPr>
          <p:cNvPr id="31" name="Groupe 30"/>
          <p:cNvGrpSpPr/>
          <p:nvPr/>
        </p:nvGrpSpPr>
        <p:grpSpPr>
          <a:xfrm>
            <a:off x="2484120" y="1941746"/>
            <a:ext cx="5394960" cy="3685032"/>
            <a:chOff x="6080760" y="1993392"/>
            <a:chExt cx="5394960" cy="3685032"/>
          </a:xfrm>
        </p:grpSpPr>
        <p:sp>
          <p:nvSpPr>
            <p:cNvPr id="4" name="Rectangle 3"/>
            <p:cNvSpPr/>
            <p:nvPr/>
          </p:nvSpPr>
          <p:spPr>
            <a:xfrm>
              <a:off x="6096000" y="1993392"/>
              <a:ext cx="3404616" cy="98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Prix de Journée</a:t>
              </a:r>
              <a:endParaRPr lang="fr-FR" dirty="0"/>
            </a:p>
          </p:txBody>
        </p:sp>
        <p:sp>
          <p:nvSpPr>
            <p:cNvPr id="6" name="Rectangle 5"/>
            <p:cNvSpPr/>
            <p:nvPr/>
          </p:nvSpPr>
          <p:spPr>
            <a:xfrm>
              <a:off x="6096000" y="2980944"/>
              <a:ext cx="3404616" cy="98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Budget global ou Dotation Globale de financement</a:t>
              </a:r>
              <a:endParaRPr lang="fr-FR" dirty="0"/>
            </a:p>
          </p:txBody>
        </p:sp>
        <p:grpSp>
          <p:nvGrpSpPr>
            <p:cNvPr id="19" name="Groupe 18"/>
            <p:cNvGrpSpPr/>
            <p:nvPr/>
          </p:nvGrpSpPr>
          <p:grpSpPr>
            <a:xfrm>
              <a:off x="6080760" y="3959352"/>
              <a:ext cx="3447288" cy="1719072"/>
              <a:chOff x="6080760" y="3959352"/>
              <a:chExt cx="3447288" cy="1719072"/>
            </a:xfrm>
          </p:grpSpPr>
          <p:sp>
            <p:nvSpPr>
              <p:cNvPr id="8" name="Rectangle 7"/>
              <p:cNvSpPr/>
              <p:nvPr/>
            </p:nvSpPr>
            <p:spPr>
              <a:xfrm>
                <a:off x="6094476" y="3959352"/>
                <a:ext cx="3404616" cy="1719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5" name="Connecteur en angle 14"/>
              <p:cNvCxnSpPr/>
              <p:nvPr/>
            </p:nvCxnSpPr>
            <p:spPr>
              <a:xfrm>
                <a:off x="6080760" y="3959352"/>
                <a:ext cx="1517904" cy="393192"/>
              </a:xfrm>
              <a:prstGeom prst="bentConnector3">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en angle 16"/>
              <p:cNvCxnSpPr/>
              <p:nvPr/>
            </p:nvCxnSpPr>
            <p:spPr>
              <a:xfrm>
                <a:off x="6870954" y="4352544"/>
                <a:ext cx="2657094" cy="603504"/>
              </a:xfrm>
              <a:prstGeom prst="bentConnector3">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Rectangle 19"/>
            <p:cNvSpPr/>
            <p:nvPr/>
          </p:nvSpPr>
          <p:spPr>
            <a:xfrm>
              <a:off x="7150608" y="3968496"/>
              <a:ext cx="2212848" cy="32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Budget Global</a:t>
              </a:r>
              <a:endParaRPr lang="fr-FR" dirty="0"/>
            </a:p>
          </p:txBody>
        </p:sp>
        <p:sp>
          <p:nvSpPr>
            <p:cNvPr id="21" name="Rectangle 20"/>
            <p:cNvSpPr/>
            <p:nvPr/>
          </p:nvSpPr>
          <p:spPr>
            <a:xfrm>
              <a:off x="6227063" y="4690872"/>
              <a:ext cx="1854327" cy="859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T2A : prix médico économique aux séjours </a:t>
              </a:r>
              <a:endParaRPr lang="fr-FR" dirty="0"/>
            </a:p>
          </p:txBody>
        </p:sp>
        <p:sp>
          <p:nvSpPr>
            <p:cNvPr id="22" name="Organigramme : Processus 21"/>
            <p:cNvSpPr/>
            <p:nvPr/>
          </p:nvSpPr>
          <p:spPr>
            <a:xfrm>
              <a:off x="6177534" y="4009644"/>
              <a:ext cx="591312" cy="30175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10%</a:t>
              </a:r>
              <a:endParaRPr lang="fr-FR" dirty="0"/>
            </a:p>
          </p:txBody>
        </p:sp>
        <p:sp>
          <p:nvSpPr>
            <p:cNvPr id="24" name="Organigramme : Processus 23"/>
            <p:cNvSpPr/>
            <p:nvPr/>
          </p:nvSpPr>
          <p:spPr>
            <a:xfrm>
              <a:off x="7007352" y="4416552"/>
              <a:ext cx="591312" cy="30175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50%</a:t>
              </a:r>
              <a:endParaRPr lang="fr-FR" dirty="0"/>
            </a:p>
          </p:txBody>
        </p:sp>
        <p:sp>
          <p:nvSpPr>
            <p:cNvPr id="25" name="Organigramme : Processus 24"/>
            <p:cNvSpPr/>
            <p:nvPr/>
          </p:nvSpPr>
          <p:spPr>
            <a:xfrm>
              <a:off x="8144256" y="5015484"/>
              <a:ext cx="912876" cy="30175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100%</a:t>
              </a:r>
              <a:endParaRPr lang="fr-FR" dirty="0"/>
            </a:p>
          </p:txBody>
        </p:sp>
        <p:cxnSp>
          <p:nvCxnSpPr>
            <p:cNvPr id="27" name="Connecteur droit avec flèche 26"/>
            <p:cNvCxnSpPr/>
            <p:nvPr/>
          </p:nvCxnSpPr>
          <p:spPr>
            <a:xfrm>
              <a:off x="9994392" y="1993392"/>
              <a:ext cx="18288" cy="3685032"/>
            </a:xfrm>
            <a:prstGeom prst="straightConnector1">
              <a:avLst/>
            </a:prstGeom>
            <a:ln w="5715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Organigramme : Processus 27"/>
            <p:cNvSpPr/>
            <p:nvPr/>
          </p:nvSpPr>
          <p:spPr>
            <a:xfrm>
              <a:off x="10003536" y="2752344"/>
              <a:ext cx="1463040" cy="47548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1983</a:t>
              </a:r>
              <a:endParaRPr lang="fr-FR" dirty="0"/>
            </a:p>
          </p:txBody>
        </p:sp>
        <p:sp>
          <p:nvSpPr>
            <p:cNvPr id="29" name="Organigramme : Processus 28"/>
            <p:cNvSpPr/>
            <p:nvPr/>
          </p:nvSpPr>
          <p:spPr>
            <a:xfrm>
              <a:off x="9994392" y="3762756"/>
              <a:ext cx="1463040" cy="47548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2005</a:t>
              </a:r>
              <a:endParaRPr lang="fr-FR" dirty="0"/>
            </a:p>
          </p:txBody>
        </p:sp>
        <p:sp>
          <p:nvSpPr>
            <p:cNvPr id="30" name="Organigramme : Processus 29"/>
            <p:cNvSpPr/>
            <p:nvPr/>
          </p:nvSpPr>
          <p:spPr>
            <a:xfrm>
              <a:off x="10012680" y="4735068"/>
              <a:ext cx="1463040" cy="43129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2008</a:t>
              </a:r>
              <a:endParaRPr lang="fr-FR" dirty="0"/>
            </a:p>
          </p:txBody>
        </p:sp>
      </p:grpSp>
      <p:sp>
        <p:nvSpPr>
          <p:cNvPr id="32" name="Explosion 2 31"/>
          <p:cNvSpPr/>
          <p:nvPr/>
        </p:nvSpPr>
        <p:spPr>
          <a:xfrm>
            <a:off x="7743568" y="3188377"/>
            <a:ext cx="4372232" cy="3341631"/>
          </a:xfrm>
          <a:prstGeom prst="irregularSeal2">
            <a:avLst/>
          </a:prstGeom>
          <a:solidFill>
            <a:schemeClr val="accent3">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dirty="0" smtClean="0"/>
              <a:t>100% T2A</a:t>
            </a:r>
          </a:p>
          <a:p>
            <a:pPr algn="ctr"/>
            <a:r>
              <a:rPr lang="fr-FR" dirty="0" smtClean="0"/>
              <a:t>Tarification A </a:t>
            </a:r>
            <a:r>
              <a:rPr lang="fr-FR" b="1" u="sng" dirty="0" smtClean="0"/>
              <a:t>l’Activité</a:t>
            </a:r>
            <a:r>
              <a:rPr lang="fr-FR" dirty="0" smtClean="0"/>
              <a:t> depuis 2008 (exception en 2020,21,22)</a:t>
            </a:r>
            <a:endParaRPr lang="fr-FR" dirty="0"/>
          </a:p>
        </p:txBody>
      </p:sp>
      <p:sp>
        <p:nvSpPr>
          <p:cNvPr id="3" name="Espace réservé du pied de page 2"/>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3834988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Règlementation </a:t>
            </a:r>
            <a:endParaRPr lang="fr-FR" dirty="0"/>
          </a:p>
        </p:txBody>
      </p:sp>
      <p:sp>
        <p:nvSpPr>
          <p:cNvPr id="3" name="Espace réservé du contenu 2"/>
          <p:cNvSpPr>
            <a:spLocks noGrp="1"/>
          </p:cNvSpPr>
          <p:nvPr>
            <p:ph idx="1"/>
          </p:nvPr>
        </p:nvSpPr>
        <p:spPr>
          <a:xfrm>
            <a:off x="937846" y="1810565"/>
            <a:ext cx="10621108" cy="2151835"/>
          </a:xfrm>
        </p:spPr>
        <p:txBody>
          <a:bodyPr/>
          <a:lstStyle/>
          <a:p>
            <a:r>
              <a:rPr lang="fr-FR" dirty="0"/>
              <a:t>Tout </a:t>
            </a:r>
            <a:r>
              <a:rPr lang="fr-FR" b="1" u="sng" dirty="0">
                <a:effectLst>
                  <a:outerShdw blurRad="38100" dist="38100" dir="2700000" algn="tl">
                    <a:srgbClr val="000000">
                      <a:alpha val="43137"/>
                    </a:srgbClr>
                  </a:outerShdw>
                </a:effectLst>
              </a:rPr>
              <a:t>séjour</a:t>
            </a:r>
            <a:r>
              <a:rPr lang="fr-FR" dirty="0"/>
              <a:t> hospitalier </a:t>
            </a:r>
            <a:r>
              <a:rPr lang="fr-FR" dirty="0" smtClean="0"/>
              <a:t>d’un </a:t>
            </a:r>
            <a:r>
              <a:rPr lang="fr-FR" dirty="0"/>
              <a:t>établissement de santé doit donner lieu à la production d’un enregistrement informatique normalisé, appelé </a:t>
            </a:r>
            <a:r>
              <a:rPr lang="fr-FR" b="1" u="sng" dirty="0" smtClean="0">
                <a:effectLst>
                  <a:outerShdw blurRad="38100" dist="38100" dir="2700000" algn="tl">
                    <a:srgbClr val="000000">
                      <a:alpha val="43137"/>
                    </a:srgbClr>
                  </a:outerShdw>
                </a:effectLst>
              </a:rPr>
              <a:t>Résumé </a:t>
            </a:r>
            <a:r>
              <a:rPr lang="fr-FR" b="1" u="sng" dirty="0">
                <a:effectLst>
                  <a:outerShdw blurRad="38100" dist="38100" dir="2700000" algn="tl">
                    <a:srgbClr val="000000">
                      <a:alpha val="43137"/>
                    </a:srgbClr>
                  </a:outerShdw>
                </a:effectLst>
              </a:rPr>
              <a:t>de </a:t>
            </a:r>
            <a:r>
              <a:rPr lang="fr-FR" b="1" u="sng" dirty="0" smtClean="0">
                <a:effectLst>
                  <a:outerShdw blurRad="38100" dist="38100" dir="2700000" algn="tl">
                    <a:srgbClr val="000000">
                      <a:alpha val="43137"/>
                    </a:srgbClr>
                  </a:outerShdw>
                </a:effectLst>
              </a:rPr>
              <a:t>Sortie Standardisé </a:t>
            </a:r>
            <a:r>
              <a:rPr lang="fr-FR" b="1" u="sng" dirty="0">
                <a:effectLst>
                  <a:outerShdw blurRad="38100" dist="38100" dir="2700000" algn="tl">
                    <a:srgbClr val="000000">
                      <a:alpha val="43137"/>
                    </a:srgbClr>
                  </a:outerShdw>
                </a:effectLst>
              </a:rPr>
              <a:t>(RSS</a:t>
            </a:r>
            <a:r>
              <a:rPr lang="fr-FR" b="1" u="sng" dirty="0" smtClean="0">
                <a:effectLst>
                  <a:outerShdw blurRad="38100" dist="38100" dir="2700000" algn="tl">
                    <a:srgbClr val="000000">
                      <a:alpha val="43137"/>
                    </a:srgbClr>
                  </a:outerShdw>
                </a:effectLst>
              </a:rPr>
              <a:t>) </a:t>
            </a:r>
            <a:r>
              <a:rPr lang="fr-FR" dirty="0" smtClean="0"/>
              <a:t>pour les établissements </a:t>
            </a:r>
            <a:r>
              <a:rPr lang="fr-FR" b="1" u="sng" dirty="0" smtClean="0"/>
              <a:t>MCO (Médecine, Chirurgie, Obstétrique)</a:t>
            </a:r>
            <a:r>
              <a:rPr lang="fr-FR" dirty="0" smtClean="0"/>
              <a:t>.</a:t>
            </a:r>
          </a:p>
          <a:p>
            <a:r>
              <a:rPr lang="fr-FR" dirty="0" smtClean="0"/>
              <a:t>Le RSS : comporte des </a:t>
            </a:r>
            <a:r>
              <a:rPr lang="fr-FR" dirty="0"/>
              <a:t>informations administratives, </a:t>
            </a:r>
            <a:r>
              <a:rPr lang="fr-FR" dirty="0" smtClean="0"/>
              <a:t>démographiques et médicales.</a:t>
            </a:r>
            <a:endParaRPr lang="fr-FR" dirty="0"/>
          </a:p>
          <a:p>
            <a:r>
              <a:rPr lang="fr-FR" b="1" u="sng" dirty="0" smtClean="0"/>
              <a:t>Le </a:t>
            </a:r>
            <a:r>
              <a:rPr lang="fr-FR" b="1" u="sng" dirty="0"/>
              <a:t>codage </a:t>
            </a:r>
            <a:r>
              <a:rPr lang="fr-FR" dirty="0"/>
              <a:t>des </a:t>
            </a:r>
            <a:r>
              <a:rPr lang="fr-FR" dirty="0" smtClean="0"/>
              <a:t>informations, </a:t>
            </a:r>
            <a:r>
              <a:rPr lang="fr-FR" dirty="0"/>
              <a:t>emploie des </a:t>
            </a:r>
            <a:r>
              <a:rPr lang="fr-FR" b="1" u="sng" dirty="0"/>
              <a:t>nomenclatures</a:t>
            </a:r>
            <a:r>
              <a:rPr lang="fr-FR" dirty="0"/>
              <a:t> présentées dans le Guide méthodolo­gique.</a:t>
            </a:r>
          </a:p>
          <a:p>
            <a:endParaRPr lang="fr-FR" dirty="0"/>
          </a:p>
        </p:txBody>
      </p:sp>
      <p:pic>
        <p:nvPicPr>
          <p:cNvPr id="4" name="Image 3"/>
          <p:cNvPicPr>
            <a:picLocks noChangeAspect="1"/>
          </p:cNvPicPr>
          <p:nvPr/>
        </p:nvPicPr>
        <p:blipFill>
          <a:blip r:embed="rId2"/>
          <a:stretch>
            <a:fillRect/>
          </a:stretch>
        </p:blipFill>
        <p:spPr>
          <a:xfrm>
            <a:off x="1215170" y="3782910"/>
            <a:ext cx="1814682" cy="1164981"/>
          </a:xfrm>
          <a:prstGeom prst="rect">
            <a:avLst/>
          </a:prstGeom>
        </p:spPr>
      </p:pic>
      <p:cxnSp>
        <p:nvCxnSpPr>
          <p:cNvPr id="6" name="Connecteur droit avec flèche 5"/>
          <p:cNvCxnSpPr/>
          <p:nvPr/>
        </p:nvCxnSpPr>
        <p:spPr>
          <a:xfrm flipV="1">
            <a:off x="1097280" y="5120229"/>
            <a:ext cx="9523168" cy="2344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p:nvPicPr>
        <p:blipFill>
          <a:blip r:embed="rId3"/>
          <a:stretch>
            <a:fillRect/>
          </a:stretch>
        </p:blipFill>
        <p:spPr>
          <a:xfrm>
            <a:off x="8602174" y="3868523"/>
            <a:ext cx="870072" cy="1079368"/>
          </a:xfrm>
          <a:prstGeom prst="rect">
            <a:avLst/>
          </a:prstGeom>
        </p:spPr>
      </p:pic>
      <p:pic>
        <p:nvPicPr>
          <p:cNvPr id="8" name="Image 7"/>
          <p:cNvPicPr>
            <a:picLocks noChangeAspect="1"/>
          </p:cNvPicPr>
          <p:nvPr/>
        </p:nvPicPr>
        <p:blipFill>
          <a:blip r:embed="rId4"/>
          <a:stretch>
            <a:fillRect/>
          </a:stretch>
        </p:blipFill>
        <p:spPr>
          <a:xfrm>
            <a:off x="5010956" y="4322703"/>
            <a:ext cx="1115524" cy="692394"/>
          </a:xfrm>
          <a:prstGeom prst="rect">
            <a:avLst/>
          </a:prstGeom>
        </p:spPr>
      </p:pic>
      <p:pic>
        <p:nvPicPr>
          <p:cNvPr id="9" name="Image 8"/>
          <p:cNvPicPr>
            <a:picLocks noChangeAspect="1"/>
          </p:cNvPicPr>
          <p:nvPr/>
        </p:nvPicPr>
        <p:blipFill>
          <a:blip r:embed="rId5"/>
          <a:stretch>
            <a:fillRect/>
          </a:stretch>
        </p:blipFill>
        <p:spPr>
          <a:xfrm>
            <a:off x="6424246" y="3815465"/>
            <a:ext cx="1308761" cy="1186610"/>
          </a:xfrm>
          <a:prstGeom prst="rect">
            <a:avLst/>
          </a:prstGeom>
        </p:spPr>
      </p:pic>
      <p:pic>
        <p:nvPicPr>
          <p:cNvPr id="10" name="Image 9"/>
          <p:cNvPicPr>
            <a:picLocks noChangeAspect="1"/>
          </p:cNvPicPr>
          <p:nvPr/>
        </p:nvPicPr>
        <p:blipFill>
          <a:blip r:embed="rId6"/>
          <a:stretch>
            <a:fillRect/>
          </a:stretch>
        </p:blipFill>
        <p:spPr>
          <a:xfrm>
            <a:off x="3378895" y="3857548"/>
            <a:ext cx="1348154" cy="1144527"/>
          </a:xfrm>
          <a:prstGeom prst="rect">
            <a:avLst/>
          </a:prstGeom>
        </p:spPr>
      </p:pic>
      <p:sp>
        <p:nvSpPr>
          <p:cNvPr id="12" name="Organigramme : Processus 11"/>
          <p:cNvSpPr/>
          <p:nvPr/>
        </p:nvSpPr>
        <p:spPr>
          <a:xfrm>
            <a:off x="1215170" y="5275388"/>
            <a:ext cx="1814682" cy="468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Entrée à l’hôpital</a:t>
            </a:r>
            <a:endParaRPr lang="fr-FR" dirty="0"/>
          </a:p>
        </p:txBody>
      </p:sp>
      <p:sp>
        <p:nvSpPr>
          <p:cNvPr id="14" name="Organigramme : Processus 13"/>
          <p:cNvSpPr/>
          <p:nvPr/>
        </p:nvSpPr>
        <p:spPr>
          <a:xfrm>
            <a:off x="8564905" y="5227746"/>
            <a:ext cx="2267218" cy="468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Sortie de l’hôpital</a:t>
            </a:r>
            <a:endParaRPr lang="fr-FR" dirty="0"/>
          </a:p>
        </p:txBody>
      </p:sp>
      <p:sp>
        <p:nvSpPr>
          <p:cNvPr id="15" name="Ellipse 14"/>
          <p:cNvSpPr/>
          <p:nvPr/>
        </p:nvSpPr>
        <p:spPr>
          <a:xfrm>
            <a:off x="3029852" y="5158155"/>
            <a:ext cx="1908213" cy="703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diagnostic</a:t>
            </a:r>
            <a:endParaRPr lang="fr-FR" dirty="0"/>
          </a:p>
        </p:txBody>
      </p:sp>
      <p:sp>
        <p:nvSpPr>
          <p:cNvPr id="16" name="Ellipse 15"/>
          <p:cNvSpPr/>
          <p:nvPr/>
        </p:nvSpPr>
        <p:spPr>
          <a:xfrm>
            <a:off x="6383746" y="5169878"/>
            <a:ext cx="2248848" cy="703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thérapeutique</a:t>
            </a:r>
            <a:endParaRPr lang="fr-FR" dirty="0"/>
          </a:p>
        </p:txBody>
      </p:sp>
      <p:sp>
        <p:nvSpPr>
          <p:cNvPr id="17" name="Ellipse 16"/>
          <p:cNvSpPr/>
          <p:nvPr/>
        </p:nvSpPr>
        <p:spPr>
          <a:xfrm>
            <a:off x="4844535" y="5192949"/>
            <a:ext cx="1739146" cy="633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diagnostics</a:t>
            </a:r>
            <a:endParaRPr lang="fr-FR" dirty="0"/>
          </a:p>
        </p:txBody>
      </p:sp>
      <p:sp>
        <p:nvSpPr>
          <p:cNvPr id="20" name="Organigramme : Processus 19"/>
          <p:cNvSpPr/>
          <p:nvPr/>
        </p:nvSpPr>
        <p:spPr>
          <a:xfrm>
            <a:off x="1215170" y="5896709"/>
            <a:ext cx="9616953" cy="31652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SEJOUR= RSS</a:t>
            </a:r>
            <a:endParaRPr lang="fr-FR" b="1" dirty="0"/>
          </a:p>
        </p:txBody>
      </p:sp>
      <p:sp>
        <p:nvSpPr>
          <p:cNvPr id="5" name="Espace réservé du pied de page 4"/>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40396630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838200" y="365125"/>
            <a:ext cx="10515600" cy="1325563"/>
          </a:xfrm>
        </p:spPr>
        <p:txBody>
          <a:bodyPr/>
          <a:lstStyle/>
          <a:p>
            <a:r>
              <a:rPr lang="fr-FR" dirty="0" smtClean="0"/>
              <a:t>Les données médicales</a:t>
            </a:r>
            <a:endParaRPr lang="fr-FR" dirty="0"/>
          </a:p>
        </p:txBody>
      </p:sp>
      <p:sp>
        <p:nvSpPr>
          <p:cNvPr id="5" name="Espace réservé du contenu 3"/>
          <p:cNvSpPr>
            <a:spLocks noGrp="1"/>
          </p:cNvSpPr>
          <p:nvPr>
            <p:ph sz="half" idx="4294967295"/>
          </p:nvPr>
        </p:nvSpPr>
        <p:spPr>
          <a:xfrm>
            <a:off x="6172200" y="1825625"/>
            <a:ext cx="5181600" cy="4351338"/>
          </a:xfrm>
          <a:prstGeom prst="rect">
            <a:avLst/>
          </a:prstGeom>
        </p:spPr>
        <p:txBody>
          <a:bodyPr>
            <a:normAutofit/>
          </a:bodyPr>
          <a:lstStyle/>
          <a:p>
            <a:r>
              <a:rPr lang="fr-FR" dirty="0"/>
              <a:t>Le poids de naissance, l’âge gestationnel pour les nouveaux </a:t>
            </a:r>
            <a:r>
              <a:rPr lang="fr-FR" dirty="0" smtClean="0"/>
              <a:t>nés,</a:t>
            </a:r>
          </a:p>
          <a:p>
            <a:r>
              <a:rPr lang="fr-FR" dirty="0" smtClean="0"/>
              <a:t>La </a:t>
            </a:r>
            <a:r>
              <a:rPr lang="fr-FR" dirty="0"/>
              <a:t>date des dernières règles et la date d’accouchement pour les femmes </a:t>
            </a:r>
            <a:r>
              <a:rPr lang="fr-FR" dirty="0" smtClean="0"/>
              <a:t>enceintes</a:t>
            </a:r>
          </a:p>
          <a:p>
            <a:r>
              <a:rPr lang="fr-FR" dirty="0" smtClean="0"/>
              <a:t>Les Molécules </a:t>
            </a:r>
            <a:r>
              <a:rPr lang="fr-FR" dirty="0"/>
              <a:t>O</a:t>
            </a:r>
            <a:r>
              <a:rPr lang="fr-FR" dirty="0" smtClean="0"/>
              <a:t>néreuses (MO)</a:t>
            </a:r>
          </a:p>
          <a:p>
            <a:r>
              <a:rPr lang="fr-FR" dirty="0" smtClean="0"/>
              <a:t>Les Dispositifs </a:t>
            </a:r>
            <a:r>
              <a:rPr lang="fr-FR" dirty="0"/>
              <a:t>M</a:t>
            </a:r>
            <a:r>
              <a:rPr lang="fr-FR" dirty="0" smtClean="0"/>
              <a:t>édicaux </a:t>
            </a:r>
            <a:r>
              <a:rPr lang="fr-FR" dirty="0"/>
              <a:t>I</a:t>
            </a:r>
            <a:r>
              <a:rPr lang="fr-FR" dirty="0" smtClean="0"/>
              <a:t>mplantables (DMI)</a:t>
            </a:r>
          </a:p>
          <a:p>
            <a:endParaRPr lang="fr-FR" dirty="0"/>
          </a:p>
          <a:p>
            <a:r>
              <a:rPr lang="fr-FR" dirty="0" smtClean="0"/>
              <a:t>etc…</a:t>
            </a:r>
            <a:endParaRPr lang="fr-FR" dirty="0"/>
          </a:p>
          <a:p>
            <a:endParaRPr lang="fr-FR" dirty="0"/>
          </a:p>
        </p:txBody>
      </p:sp>
      <p:sp>
        <p:nvSpPr>
          <p:cNvPr id="6" name="Espace réservé du contenu 2"/>
          <p:cNvSpPr>
            <a:spLocks noGrp="1"/>
          </p:cNvSpPr>
          <p:nvPr>
            <p:ph sz="half" idx="1"/>
          </p:nvPr>
        </p:nvSpPr>
        <p:spPr>
          <a:xfrm>
            <a:off x="838200" y="1825625"/>
            <a:ext cx="5181600" cy="4351338"/>
          </a:xfrm>
        </p:spPr>
        <p:txBody>
          <a:bodyPr>
            <a:normAutofit/>
          </a:bodyPr>
          <a:lstStyle/>
          <a:p>
            <a:r>
              <a:rPr lang="fr-FR" dirty="0" smtClean="0"/>
              <a:t>Les diagnostics</a:t>
            </a:r>
          </a:p>
          <a:p>
            <a:r>
              <a:rPr lang="fr-FR" dirty="0" smtClean="0"/>
              <a:t>Les actes pratiqués en  CCAM</a:t>
            </a:r>
          </a:p>
          <a:p>
            <a:r>
              <a:rPr lang="fr-FR" dirty="0" smtClean="0"/>
              <a:t>L’indice de gravité pour les séjours (IGS) de réanimation et de surveillance continue</a:t>
            </a:r>
          </a:p>
          <a:p>
            <a:r>
              <a:rPr lang="fr-FR" dirty="0" smtClean="0"/>
              <a:t>Données spécifiques à la radiothérapie</a:t>
            </a:r>
            <a:endParaRPr lang="fr-FR" dirty="0"/>
          </a:p>
        </p:txBody>
      </p:sp>
    </p:spTree>
    <p:extLst>
      <p:ext uri="{BB962C8B-B14F-4D97-AF65-F5344CB8AC3E}">
        <p14:creationId xmlns:p14="http://schemas.microsoft.com/office/powerpoint/2010/main" val="33403027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838200" y="365125"/>
            <a:ext cx="10515600" cy="1325563"/>
          </a:xfrm>
        </p:spPr>
        <p:txBody>
          <a:bodyPr/>
          <a:lstStyle/>
          <a:p>
            <a:r>
              <a:rPr lang="fr-FR" dirty="0" smtClean="0"/>
              <a:t>Les données administratives</a:t>
            </a:r>
            <a:endParaRPr lang="fr-FR" dirty="0"/>
          </a:p>
        </p:txBody>
      </p:sp>
      <p:sp>
        <p:nvSpPr>
          <p:cNvPr id="5" name="Espace réservé du contenu 2"/>
          <p:cNvSpPr>
            <a:spLocks noGrp="1"/>
          </p:cNvSpPr>
          <p:nvPr>
            <p:ph sz="half" idx="1"/>
          </p:nvPr>
        </p:nvSpPr>
        <p:spPr>
          <a:xfrm>
            <a:off x="838199" y="1825625"/>
            <a:ext cx="10184027" cy="4351338"/>
          </a:xfrm>
        </p:spPr>
        <p:txBody>
          <a:bodyPr>
            <a:normAutofit/>
          </a:bodyPr>
          <a:lstStyle/>
          <a:p>
            <a:r>
              <a:rPr lang="fr-FR" dirty="0" smtClean="0">
                <a:solidFill>
                  <a:schemeClr val="accent2">
                    <a:lumMod val="75000"/>
                  </a:schemeClr>
                </a:solidFill>
              </a:rPr>
              <a:t>Recueillies à partir du logiciel de gestion des patients (PASTEL à l’APHM)</a:t>
            </a:r>
          </a:p>
          <a:p>
            <a:endParaRPr lang="fr-FR" dirty="0" smtClean="0">
              <a:solidFill>
                <a:schemeClr val="accent2">
                  <a:lumMod val="75000"/>
                </a:schemeClr>
              </a:solidFill>
            </a:endParaRPr>
          </a:p>
          <a:p>
            <a:pPr lvl="1"/>
            <a:r>
              <a:rPr lang="fr-FR" dirty="0" smtClean="0"/>
              <a:t>Numéro de l’établissement (FINESS)</a:t>
            </a:r>
          </a:p>
          <a:p>
            <a:pPr lvl="1"/>
            <a:r>
              <a:rPr lang="fr-FR" dirty="0" smtClean="0"/>
              <a:t>Numéro de séjour,</a:t>
            </a:r>
          </a:p>
          <a:p>
            <a:pPr lvl="1"/>
            <a:r>
              <a:rPr lang="fr-FR" dirty="0" smtClean="0"/>
              <a:t>Numéro de l’unité médicale  </a:t>
            </a:r>
          </a:p>
          <a:p>
            <a:pPr lvl="1"/>
            <a:r>
              <a:rPr lang="fr-FR" dirty="0"/>
              <a:t>Date de naissance, </a:t>
            </a:r>
          </a:p>
          <a:p>
            <a:pPr lvl="1"/>
            <a:r>
              <a:rPr lang="fr-FR" dirty="0"/>
              <a:t>Sexe,</a:t>
            </a:r>
          </a:p>
          <a:p>
            <a:pPr lvl="1"/>
            <a:r>
              <a:rPr lang="fr-FR" dirty="0"/>
              <a:t>Dates d’entrée et de sortie, </a:t>
            </a:r>
          </a:p>
          <a:p>
            <a:pPr lvl="1"/>
            <a:r>
              <a:rPr lang="fr-FR" dirty="0"/>
              <a:t>Modes entrée et sortie, provenance, destination, </a:t>
            </a:r>
          </a:p>
          <a:p>
            <a:pPr lvl="1"/>
            <a:r>
              <a:rPr lang="fr-FR" dirty="0"/>
              <a:t>Code postal du lieu de résidence</a:t>
            </a:r>
          </a:p>
          <a:p>
            <a:endParaRPr lang="fr-FR" dirty="0"/>
          </a:p>
          <a:p>
            <a:pPr lvl="1"/>
            <a:endParaRPr lang="fr-FR" dirty="0" smtClean="0"/>
          </a:p>
        </p:txBody>
      </p:sp>
    </p:spTree>
    <p:extLst>
      <p:ext uri="{BB962C8B-B14F-4D97-AF65-F5344CB8AC3E}">
        <p14:creationId xmlns:p14="http://schemas.microsoft.com/office/powerpoint/2010/main" val="1741345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Information du </a:t>
            </a:r>
            <a:r>
              <a:rPr lang="fr-FR" dirty="0"/>
              <a:t>s</a:t>
            </a:r>
            <a:r>
              <a:rPr lang="fr-FR" dirty="0" smtClean="0"/>
              <a:t>éjour : les diagnostics</a:t>
            </a:r>
            <a:endParaRPr lang="fr-FR" dirty="0"/>
          </a:p>
        </p:txBody>
      </p:sp>
      <p:sp>
        <p:nvSpPr>
          <p:cNvPr id="3" name="Espace réservé du contenu 2"/>
          <p:cNvSpPr>
            <a:spLocks noGrp="1"/>
          </p:cNvSpPr>
          <p:nvPr>
            <p:ph idx="1"/>
          </p:nvPr>
        </p:nvSpPr>
        <p:spPr/>
        <p:txBody>
          <a:bodyPr/>
          <a:lstStyle/>
          <a:p>
            <a:r>
              <a:rPr lang="fr-FR" dirty="0" smtClean="0"/>
              <a:t>L’enregistrement d’un séjour est le RSS (</a:t>
            </a:r>
            <a:r>
              <a:rPr lang="fr-FR" dirty="0"/>
              <a:t>Résumé de Sortie Standardisé </a:t>
            </a:r>
            <a:r>
              <a:rPr lang="fr-FR" dirty="0" smtClean="0"/>
              <a:t>).</a:t>
            </a:r>
          </a:p>
          <a:p>
            <a:r>
              <a:rPr lang="fr-FR" dirty="0" smtClean="0"/>
              <a:t>Il </a:t>
            </a:r>
            <a:r>
              <a:rPr lang="fr-FR" dirty="0"/>
              <a:t>comporte des informations administratives, démographiques et médicales</a:t>
            </a:r>
            <a:r>
              <a:rPr lang="fr-FR" dirty="0" smtClean="0"/>
              <a:t>.</a:t>
            </a:r>
          </a:p>
          <a:p>
            <a:r>
              <a:rPr lang="fr-FR" dirty="0" smtClean="0"/>
              <a:t>Parmi les informations médicales il y a les </a:t>
            </a:r>
            <a:r>
              <a:rPr lang="fr-FR" b="1" u="sng" dirty="0" smtClean="0"/>
              <a:t>diagnostics</a:t>
            </a:r>
            <a:endParaRPr lang="fr-FR" b="1" u="sng" dirty="0"/>
          </a:p>
          <a:p>
            <a:r>
              <a:rPr lang="fr-FR" dirty="0" smtClean="0"/>
              <a:t>Ils se codent avec la CIM-10 (Classification </a:t>
            </a:r>
            <a:r>
              <a:rPr lang="fr-FR" dirty="0"/>
              <a:t>I</a:t>
            </a:r>
            <a:r>
              <a:rPr lang="fr-FR" dirty="0" smtClean="0"/>
              <a:t>nternationale des Maladies version 10) </a:t>
            </a:r>
          </a:p>
          <a:p>
            <a:pPr marL="201168" lvl="1" indent="0">
              <a:buNone/>
            </a:pPr>
            <a:r>
              <a:rPr lang="fr-FR" dirty="0" smtClean="0"/>
              <a:t>CIM-10 : référentiel</a:t>
            </a:r>
          </a:p>
        </p:txBody>
      </p:sp>
      <p:pic>
        <p:nvPicPr>
          <p:cNvPr id="4" name="Image 3"/>
          <p:cNvPicPr>
            <a:picLocks noChangeAspect="1"/>
          </p:cNvPicPr>
          <p:nvPr/>
        </p:nvPicPr>
        <p:blipFill>
          <a:blip r:embed="rId2"/>
          <a:stretch>
            <a:fillRect/>
          </a:stretch>
        </p:blipFill>
        <p:spPr>
          <a:xfrm rot="5400000">
            <a:off x="9432248" y="3247031"/>
            <a:ext cx="3138912" cy="2105214"/>
          </a:xfrm>
          <a:prstGeom prst="rect">
            <a:avLst/>
          </a:prstGeom>
        </p:spPr>
      </p:pic>
      <p:sp>
        <p:nvSpPr>
          <p:cNvPr id="5" name="Espace réservé du pied de page 4"/>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29451086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Information du </a:t>
            </a:r>
            <a:r>
              <a:rPr lang="fr-FR" dirty="0"/>
              <a:t>s</a:t>
            </a:r>
            <a:r>
              <a:rPr lang="fr-FR" dirty="0" smtClean="0"/>
              <a:t>éjour : les actes</a:t>
            </a:r>
            <a:endParaRPr lang="fr-FR" dirty="0"/>
          </a:p>
        </p:txBody>
      </p:sp>
      <p:sp>
        <p:nvSpPr>
          <p:cNvPr id="3" name="Espace réservé du contenu 2"/>
          <p:cNvSpPr>
            <a:spLocks noGrp="1"/>
          </p:cNvSpPr>
          <p:nvPr>
            <p:ph idx="1"/>
          </p:nvPr>
        </p:nvSpPr>
        <p:spPr/>
        <p:txBody>
          <a:bodyPr/>
          <a:lstStyle/>
          <a:p>
            <a:r>
              <a:rPr lang="fr-FR" dirty="0" smtClean="0"/>
              <a:t>Parmi les informations médicales il y a les </a:t>
            </a:r>
            <a:r>
              <a:rPr lang="fr-FR" b="1" u="sng" dirty="0" smtClean="0"/>
              <a:t>actes médicaux</a:t>
            </a:r>
            <a:endParaRPr lang="fr-FR" b="1" u="sng" dirty="0"/>
          </a:p>
          <a:p>
            <a:r>
              <a:rPr lang="fr-FR" dirty="0" smtClean="0"/>
              <a:t>Ils se codent avec la CCAM (Classification Commune des </a:t>
            </a:r>
            <a:r>
              <a:rPr lang="fr-FR" dirty="0"/>
              <a:t>A</a:t>
            </a:r>
            <a:r>
              <a:rPr lang="fr-FR" dirty="0" smtClean="0"/>
              <a:t>ctes </a:t>
            </a:r>
            <a:r>
              <a:rPr lang="fr-FR" dirty="0"/>
              <a:t>M</a:t>
            </a:r>
            <a:r>
              <a:rPr lang="fr-FR" dirty="0" smtClean="0"/>
              <a:t>édicaux) </a:t>
            </a:r>
          </a:p>
          <a:p>
            <a:pPr marL="201168" lvl="1" indent="0">
              <a:buNone/>
            </a:pPr>
            <a:r>
              <a:rPr lang="fr-FR" dirty="0" smtClean="0"/>
              <a:t>La CCAM : référentiel</a:t>
            </a:r>
          </a:p>
          <a:p>
            <a:pPr marL="201168" lvl="1" indent="0">
              <a:buNone/>
            </a:pPr>
            <a:endParaRPr lang="fr-FR" dirty="0"/>
          </a:p>
          <a:p>
            <a:pPr marL="201168" lvl="1" indent="0">
              <a:buNone/>
            </a:pPr>
            <a:r>
              <a:rPr lang="fr-FR" dirty="0" smtClean="0"/>
              <a:t>Exemple liste des codes actes accouchements</a:t>
            </a:r>
          </a:p>
          <a:p>
            <a:pPr marL="201168" lvl="1" indent="0">
              <a:buNone/>
            </a:pPr>
            <a:endParaRPr lang="fr-FR" dirty="0" smtClean="0"/>
          </a:p>
        </p:txBody>
      </p:sp>
      <p:sp>
        <p:nvSpPr>
          <p:cNvPr id="5" name="Espace réservé du pied de page 4"/>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39387671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graphicFrame>
        <p:nvGraphicFramePr>
          <p:cNvPr id="5" name="Tableau 4"/>
          <p:cNvGraphicFramePr>
            <a:graphicFrameLocks noGrp="1"/>
          </p:cNvGraphicFramePr>
          <p:nvPr>
            <p:extLst>
              <p:ext uri="{D42A27DB-BD31-4B8C-83A1-F6EECF244321}">
                <p14:modId xmlns:p14="http://schemas.microsoft.com/office/powerpoint/2010/main" val="329538919"/>
              </p:ext>
            </p:extLst>
          </p:nvPr>
        </p:nvGraphicFramePr>
        <p:xfrm>
          <a:off x="1762898" y="462235"/>
          <a:ext cx="7447006" cy="5301291"/>
        </p:xfrm>
        <a:graphic>
          <a:graphicData uri="http://schemas.openxmlformats.org/drawingml/2006/table">
            <a:tbl>
              <a:tblPr/>
              <a:tblGrid>
                <a:gridCol w="1054443"/>
                <a:gridCol w="6392563"/>
              </a:tblGrid>
              <a:tr h="346041">
                <a:tc gridSpan="2">
                  <a:txBody>
                    <a:bodyPr/>
                    <a:lstStyle/>
                    <a:p>
                      <a:r>
                        <a:rPr lang="fr-FR" sz="1700" dirty="0" smtClean="0"/>
                        <a:t>14 actes d’accouchements possibles</a:t>
                      </a:r>
                      <a:endParaRPr lang="fr-FR" sz="1700" dirty="0"/>
                    </a:p>
                  </a:txBody>
                  <a:tcPr marL="86510" marR="86510" marT="43255" marB="43255" anchor="ctr">
                    <a:solidFill>
                      <a:srgbClr val="FFFFFF"/>
                    </a:solidFill>
                  </a:tcPr>
                </a:tc>
                <a:tc hMerge="1">
                  <a:txBody>
                    <a:bodyPr/>
                    <a:lstStyle/>
                    <a:p>
                      <a:endParaRPr lang="fr-FR"/>
                    </a:p>
                  </a:txBody>
                  <a:tcPr/>
                </a:tc>
              </a:tr>
              <a:tr h="245112">
                <a:tc>
                  <a:txBody>
                    <a:bodyPr/>
                    <a:lstStyle/>
                    <a:p>
                      <a:r>
                        <a:rPr lang="fr-FR" sz="1600" dirty="0">
                          <a:effectLst/>
                          <a:latin typeface="Calibri" panose="020F0502020204030204" pitchFamily="34" charset="0"/>
                        </a:rPr>
                        <a:t>code</a:t>
                      </a:r>
                      <a:endParaRPr lang="fr-FR" sz="1600" dirty="0"/>
                    </a:p>
                  </a:txBody>
                  <a:tcPr marL="86510" marR="86510" marT="43255" marB="43255" anchor="ctr">
                    <a:lnL>
                      <a:noFill/>
                    </a:lnL>
                    <a:lnR>
                      <a:noFill/>
                    </a:lnR>
                    <a:lnB>
                      <a:noFill/>
                    </a:lnB>
                    <a:solidFill>
                      <a:srgbClr val="C0C0C0"/>
                    </a:solidFill>
                  </a:tcPr>
                </a:tc>
                <a:tc>
                  <a:txBody>
                    <a:bodyPr/>
                    <a:lstStyle/>
                    <a:p>
                      <a:r>
                        <a:rPr lang="fr-FR" sz="1600" dirty="0">
                          <a:effectLst/>
                          <a:latin typeface="Calibri" panose="020F0502020204030204" pitchFamily="34" charset="0"/>
                        </a:rPr>
                        <a:t>LIBELLE</a:t>
                      </a:r>
                      <a:endParaRPr lang="fr-FR" sz="1600" dirty="0"/>
                    </a:p>
                  </a:txBody>
                  <a:tcPr marL="86510" marR="86510" marT="43255" marB="43255" anchor="ctr">
                    <a:lnL>
                      <a:noFill/>
                    </a:lnL>
                    <a:lnR>
                      <a:noFill/>
                    </a:lnR>
                    <a:lnT>
                      <a:noFill/>
                    </a:lnT>
                    <a:lnB>
                      <a:noFill/>
                    </a:lnB>
                    <a:solidFill>
                      <a:srgbClr val="C0C0C0"/>
                    </a:solidFill>
                  </a:tcPr>
                </a:tc>
              </a:tr>
              <a:tr h="245112">
                <a:tc>
                  <a:txBody>
                    <a:bodyPr/>
                    <a:lstStyle/>
                    <a:p>
                      <a:r>
                        <a:rPr lang="fr-FR" sz="1600" dirty="0">
                          <a:effectLst/>
                          <a:latin typeface="Calibri" panose="020F0502020204030204" pitchFamily="34" charset="0"/>
                        </a:rPr>
                        <a:t>JQGA002</a:t>
                      </a:r>
                      <a:endParaRPr lang="fr-FR" sz="1600" dirty="0"/>
                    </a:p>
                  </a:txBody>
                  <a:tcPr marL="86510" marR="86510" marT="43255" marB="43255">
                    <a:lnL>
                      <a:noFill/>
                    </a:lnL>
                    <a:lnR>
                      <a:noFill/>
                    </a:lnR>
                    <a:lnT>
                      <a:noFill/>
                    </a:lnT>
                    <a:lnB>
                      <a:noFill/>
                    </a:lnB>
                    <a:solidFill>
                      <a:srgbClr val="FFFFFF"/>
                    </a:solidFill>
                  </a:tcPr>
                </a:tc>
                <a:tc>
                  <a:txBody>
                    <a:bodyPr/>
                    <a:lstStyle/>
                    <a:p>
                      <a:r>
                        <a:rPr lang="fr-FR" sz="1600">
                          <a:effectLst/>
                          <a:latin typeface="Calibri" panose="020F0502020204030204" pitchFamily="34" charset="0"/>
                        </a:rPr>
                        <a:t>ACCOUCHT CÉSARIENNE PROGRAM. LAPARO</a:t>
                      </a:r>
                      <a:endParaRPr lang="fr-FR" sz="160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JQGA003</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PDT TRAVAIL 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JQGA004</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URGENCE </a:t>
                      </a:r>
                      <a:r>
                        <a:rPr lang="fr-FR" sz="1600" dirty="0" smtClean="0">
                          <a:effectLst/>
                          <a:latin typeface="Calibri" panose="020F0502020204030204" pitchFamily="34" charset="0"/>
                        </a:rPr>
                        <a:t>HORS TRAVAIL </a:t>
                      </a:r>
                      <a:r>
                        <a:rPr lang="fr-FR" sz="1600" dirty="0">
                          <a:effectLst/>
                          <a:latin typeface="Calibri" panose="020F0502020204030204" pitchFamily="34" charset="0"/>
                        </a:rPr>
                        <a:t>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JQGA005</a:t>
                      </a:r>
                      <a:endParaRPr lang="fr-FR" sz="1600"/>
                    </a:p>
                  </a:txBody>
                  <a:tcPr marL="86510" marR="86510" marT="43255" marB="43255">
                    <a:lnL>
                      <a:noFill/>
                    </a:lnL>
                    <a:lnR>
                      <a:noFill/>
                    </a:lnR>
                    <a:lnT>
                      <a:noFill/>
                    </a:lnT>
                    <a:lnB>
                      <a:noFill/>
                    </a:lnB>
                    <a:solidFill>
                      <a:srgbClr val="FFFFFF"/>
                    </a:solidFill>
                  </a:tcPr>
                </a:tc>
                <a:tc>
                  <a:txBody>
                    <a:bodyPr/>
                    <a:lstStyle/>
                    <a:p>
                      <a:r>
                        <a:rPr lang="fr-FR" sz="1600" dirty="0" smtClean="0">
                          <a:effectLst/>
                          <a:latin typeface="Calibri" panose="020F0502020204030204" pitchFamily="34" charset="0"/>
                        </a:rPr>
                        <a:t>ACCOUCHT CÉSARIENNE ABORD VAGINAL</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JQGD001</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JQGD002</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MULT. V. NATURELLE CHEZ 1PRIMIPARE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JQGD003</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+PT EXTR. CHEZ 1PRIMIPARE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JQGD004</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CHEZ 1PRIMIPARE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JQGD005</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+GDE EXTR.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JQGD007</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MULT. V. NATURELLE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JQGD008</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+PT EXTR.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JQGD010</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CÉPHALIQUE UNIQUE V. NATURELLE CHEZ 1PRIMIPARE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JQGD012</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CÉPHALIQUE UNIQUE V. NATURELLE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JQGD013</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+GDE EXTR. CHEZ 1PRIMIPARE</a:t>
                      </a:r>
                      <a:endParaRPr lang="fr-FR" sz="1600" dirty="0"/>
                    </a:p>
                  </a:txBody>
                  <a:tcPr marL="86510" marR="86510" marT="43255" marB="43255">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16827434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Exemple actes CCAM</a:t>
            </a:r>
            <a:endParaRPr lang="fr-FR" dirty="0"/>
          </a:p>
        </p:txBody>
      </p:sp>
      <p:sp>
        <p:nvSpPr>
          <p:cNvPr id="3" name="Espace réservé du contenu 2"/>
          <p:cNvSpPr>
            <a:spLocks noGrp="1"/>
          </p:cNvSpPr>
          <p:nvPr>
            <p:ph idx="1"/>
          </p:nvPr>
        </p:nvSpPr>
        <p:spPr/>
        <p:txBody>
          <a:bodyPr/>
          <a:lstStyle/>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graphicFrame>
        <p:nvGraphicFramePr>
          <p:cNvPr id="5" name="Tableau 4"/>
          <p:cNvGraphicFramePr>
            <a:graphicFrameLocks noGrp="1"/>
          </p:cNvGraphicFramePr>
          <p:nvPr>
            <p:extLst>
              <p:ext uri="{D42A27DB-BD31-4B8C-83A1-F6EECF244321}">
                <p14:modId xmlns:p14="http://schemas.microsoft.com/office/powerpoint/2010/main" val="3412033743"/>
              </p:ext>
            </p:extLst>
          </p:nvPr>
        </p:nvGraphicFramePr>
        <p:xfrm>
          <a:off x="1746423" y="2496981"/>
          <a:ext cx="7447006" cy="1997791"/>
        </p:xfrm>
        <a:graphic>
          <a:graphicData uri="http://schemas.openxmlformats.org/drawingml/2006/table">
            <a:tbl>
              <a:tblPr/>
              <a:tblGrid>
                <a:gridCol w="1054443"/>
                <a:gridCol w="6392563"/>
              </a:tblGrid>
              <a:tr h="346041">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700" dirty="0" err="1" smtClean="0"/>
                        <a:t>Parmis</a:t>
                      </a:r>
                      <a:r>
                        <a:rPr lang="fr-FR" sz="1700" dirty="0" smtClean="0"/>
                        <a:t> les 14 actes d’accouchements</a:t>
                      </a:r>
                      <a:r>
                        <a:rPr lang="fr-FR" sz="1700" baseline="0" dirty="0" smtClean="0"/>
                        <a:t> 4</a:t>
                      </a:r>
                      <a:r>
                        <a:rPr lang="fr-FR" sz="1700" dirty="0" smtClean="0"/>
                        <a:t> actes de césariennes</a:t>
                      </a:r>
                      <a:endParaRPr lang="fr-FR" sz="1700" dirty="0"/>
                    </a:p>
                  </a:txBody>
                  <a:tcPr marL="86510" marR="86510" marT="43255" marB="43255" anchor="ctr">
                    <a:solidFill>
                      <a:srgbClr val="FFFFFF"/>
                    </a:solidFill>
                  </a:tcPr>
                </a:tc>
                <a:tc hMerge="1">
                  <a:txBody>
                    <a:bodyPr/>
                    <a:lstStyle/>
                    <a:p>
                      <a:endParaRPr lang="fr-FR"/>
                    </a:p>
                  </a:txBody>
                  <a:tcPr/>
                </a:tc>
              </a:tr>
              <a:tr h="245112">
                <a:tc>
                  <a:txBody>
                    <a:bodyPr/>
                    <a:lstStyle/>
                    <a:p>
                      <a:r>
                        <a:rPr lang="fr-FR" sz="1600" dirty="0">
                          <a:effectLst/>
                          <a:latin typeface="Calibri" panose="020F0502020204030204" pitchFamily="34" charset="0"/>
                        </a:rPr>
                        <a:t>code</a:t>
                      </a:r>
                      <a:endParaRPr lang="fr-FR" sz="1600" dirty="0"/>
                    </a:p>
                  </a:txBody>
                  <a:tcPr marL="86510" marR="86510" marT="43255" marB="43255" anchor="ctr">
                    <a:lnL>
                      <a:noFill/>
                    </a:lnL>
                    <a:lnR>
                      <a:noFill/>
                    </a:lnR>
                    <a:lnB>
                      <a:noFill/>
                    </a:lnB>
                    <a:solidFill>
                      <a:srgbClr val="C0C0C0"/>
                    </a:solidFill>
                  </a:tcPr>
                </a:tc>
                <a:tc>
                  <a:txBody>
                    <a:bodyPr/>
                    <a:lstStyle/>
                    <a:p>
                      <a:r>
                        <a:rPr lang="fr-FR" sz="1600" dirty="0">
                          <a:effectLst/>
                          <a:latin typeface="Calibri" panose="020F0502020204030204" pitchFamily="34" charset="0"/>
                        </a:rPr>
                        <a:t>LIBELLE</a:t>
                      </a:r>
                      <a:endParaRPr lang="fr-FR" sz="1600" dirty="0"/>
                    </a:p>
                  </a:txBody>
                  <a:tcPr marL="86510" marR="86510" marT="43255" marB="43255" anchor="ctr">
                    <a:lnL>
                      <a:noFill/>
                    </a:lnL>
                    <a:lnR>
                      <a:noFill/>
                    </a:lnR>
                    <a:lnT>
                      <a:noFill/>
                    </a:lnT>
                    <a:lnB>
                      <a:noFill/>
                    </a:lnB>
                    <a:solidFill>
                      <a:srgbClr val="C0C0C0"/>
                    </a:solidFill>
                  </a:tcPr>
                </a:tc>
              </a:tr>
              <a:tr h="245112">
                <a:tc>
                  <a:txBody>
                    <a:bodyPr/>
                    <a:lstStyle/>
                    <a:p>
                      <a:r>
                        <a:rPr lang="fr-FR" sz="1600" dirty="0">
                          <a:effectLst/>
                          <a:latin typeface="Calibri" panose="020F0502020204030204" pitchFamily="34" charset="0"/>
                        </a:rPr>
                        <a:t>JQGA002</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PROGRAM. 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JQGA003</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PDT TRAVAIL 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JQGA004</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URGENCE </a:t>
                      </a:r>
                      <a:r>
                        <a:rPr lang="fr-FR" sz="1600" dirty="0" smtClean="0">
                          <a:effectLst/>
                          <a:latin typeface="Calibri" panose="020F0502020204030204" pitchFamily="34" charset="0"/>
                        </a:rPr>
                        <a:t>HORS </a:t>
                      </a:r>
                      <a:r>
                        <a:rPr lang="fr-FR" sz="1600" dirty="0">
                          <a:effectLst/>
                          <a:latin typeface="Calibri" panose="020F0502020204030204" pitchFamily="34" charset="0"/>
                        </a:rPr>
                        <a:t>TRAVAIL 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JQGA005</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a:t>
                      </a:r>
                      <a:r>
                        <a:rPr lang="fr-FR" sz="1600" dirty="0" smtClean="0">
                          <a:effectLst/>
                          <a:latin typeface="Calibri" panose="020F0502020204030204" pitchFamily="34" charset="0"/>
                        </a:rPr>
                        <a:t>ABORD VAGINAL</a:t>
                      </a:r>
                      <a:endParaRPr lang="fr-FR" sz="1600" dirty="0"/>
                    </a:p>
                  </a:txBody>
                  <a:tcPr marL="86510" marR="86510" marT="43255" marB="43255">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30908442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a:t>
            </a:r>
            <a:r>
              <a:rPr lang="fr-FR" dirty="0"/>
              <a:t>lien </a:t>
            </a:r>
            <a:r>
              <a:rPr lang="fr-FR" dirty="0" smtClean="0"/>
              <a:t>avec les infections nosocomiales ?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grpSp>
        <p:nvGrpSpPr>
          <p:cNvPr id="17" name="Groupe 16"/>
          <p:cNvGrpSpPr/>
          <p:nvPr/>
        </p:nvGrpSpPr>
        <p:grpSpPr>
          <a:xfrm>
            <a:off x="855234" y="3460252"/>
            <a:ext cx="9734843" cy="2430321"/>
            <a:chOff x="1097280" y="3782910"/>
            <a:chExt cx="9734843" cy="2430321"/>
          </a:xfrm>
        </p:grpSpPr>
        <p:pic>
          <p:nvPicPr>
            <p:cNvPr id="5" name="Image 4"/>
            <p:cNvPicPr>
              <a:picLocks noChangeAspect="1"/>
            </p:cNvPicPr>
            <p:nvPr/>
          </p:nvPicPr>
          <p:blipFill>
            <a:blip r:embed="rId2"/>
            <a:stretch>
              <a:fillRect/>
            </a:stretch>
          </p:blipFill>
          <p:spPr>
            <a:xfrm>
              <a:off x="1215170" y="3782910"/>
              <a:ext cx="1814682" cy="1164981"/>
            </a:xfrm>
            <a:prstGeom prst="rect">
              <a:avLst/>
            </a:prstGeom>
          </p:spPr>
        </p:pic>
        <p:cxnSp>
          <p:nvCxnSpPr>
            <p:cNvPr id="6" name="Connecteur droit avec flèche 5"/>
            <p:cNvCxnSpPr/>
            <p:nvPr/>
          </p:nvCxnSpPr>
          <p:spPr>
            <a:xfrm flipV="1">
              <a:off x="1097280" y="5120229"/>
              <a:ext cx="9523168" cy="2344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p:nvPicPr>
          <p:blipFill>
            <a:blip r:embed="rId3"/>
            <a:stretch>
              <a:fillRect/>
            </a:stretch>
          </p:blipFill>
          <p:spPr>
            <a:xfrm>
              <a:off x="8602174" y="3868523"/>
              <a:ext cx="870072" cy="1079368"/>
            </a:xfrm>
            <a:prstGeom prst="rect">
              <a:avLst/>
            </a:prstGeom>
          </p:spPr>
        </p:pic>
        <p:pic>
          <p:nvPicPr>
            <p:cNvPr id="8" name="Image 7"/>
            <p:cNvPicPr>
              <a:picLocks noChangeAspect="1"/>
            </p:cNvPicPr>
            <p:nvPr/>
          </p:nvPicPr>
          <p:blipFill>
            <a:blip r:embed="rId4"/>
            <a:stretch>
              <a:fillRect/>
            </a:stretch>
          </p:blipFill>
          <p:spPr>
            <a:xfrm>
              <a:off x="5010956" y="4322703"/>
              <a:ext cx="1115524" cy="692394"/>
            </a:xfrm>
            <a:prstGeom prst="rect">
              <a:avLst/>
            </a:prstGeom>
          </p:spPr>
        </p:pic>
        <p:pic>
          <p:nvPicPr>
            <p:cNvPr id="9" name="Image 8"/>
            <p:cNvPicPr>
              <a:picLocks noChangeAspect="1"/>
            </p:cNvPicPr>
            <p:nvPr/>
          </p:nvPicPr>
          <p:blipFill>
            <a:blip r:embed="rId5"/>
            <a:stretch>
              <a:fillRect/>
            </a:stretch>
          </p:blipFill>
          <p:spPr>
            <a:xfrm>
              <a:off x="6424246" y="3815465"/>
              <a:ext cx="1308761" cy="1186610"/>
            </a:xfrm>
            <a:prstGeom prst="rect">
              <a:avLst/>
            </a:prstGeom>
          </p:spPr>
        </p:pic>
        <p:pic>
          <p:nvPicPr>
            <p:cNvPr id="10" name="Image 9"/>
            <p:cNvPicPr>
              <a:picLocks noChangeAspect="1"/>
            </p:cNvPicPr>
            <p:nvPr/>
          </p:nvPicPr>
          <p:blipFill>
            <a:blip r:embed="rId6"/>
            <a:stretch>
              <a:fillRect/>
            </a:stretch>
          </p:blipFill>
          <p:spPr>
            <a:xfrm>
              <a:off x="3378895" y="3857548"/>
              <a:ext cx="1348154" cy="1144527"/>
            </a:xfrm>
            <a:prstGeom prst="rect">
              <a:avLst/>
            </a:prstGeom>
          </p:spPr>
        </p:pic>
        <p:sp>
          <p:nvSpPr>
            <p:cNvPr id="11" name="Organigramme : Processus 10"/>
            <p:cNvSpPr/>
            <p:nvPr/>
          </p:nvSpPr>
          <p:spPr>
            <a:xfrm>
              <a:off x="1215170" y="5275388"/>
              <a:ext cx="1814682" cy="468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Entrée à l’hôpital</a:t>
              </a:r>
              <a:endParaRPr lang="fr-FR" dirty="0"/>
            </a:p>
          </p:txBody>
        </p:sp>
        <p:sp>
          <p:nvSpPr>
            <p:cNvPr id="12" name="Organigramme : Processus 11"/>
            <p:cNvSpPr/>
            <p:nvPr/>
          </p:nvSpPr>
          <p:spPr>
            <a:xfrm>
              <a:off x="8564905" y="5227746"/>
              <a:ext cx="2267218" cy="468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Sortie de l’hôpital</a:t>
              </a:r>
              <a:endParaRPr lang="fr-FR" dirty="0"/>
            </a:p>
          </p:txBody>
        </p:sp>
        <p:sp>
          <p:nvSpPr>
            <p:cNvPr id="13" name="Ellipse 12"/>
            <p:cNvSpPr/>
            <p:nvPr/>
          </p:nvSpPr>
          <p:spPr>
            <a:xfrm>
              <a:off x="3029852" y="5158155"/>
              <a:ext cx="1908213" cy="703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diagnostic</a:t>
              </a:r>
              <a:endParaRPr lang="fr-FR" dirty="0"/>
            </a:p>
          </p:txBody>
        </p:sp>
        <p:sp>
          <p:nvSpPr>
            <p:cNvPr id="14" name="Ellipse 13"/>
            <p:cNvSpPr/>
            <p:nvPr/>
          </p:nvSpPr>
          <p:spPr>
            <a:xfrm>
              <a:off x="6383746" y="5169878"/>
              <a:ext cx="2248848" cy="703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thérapeutique</a:t>
              </a:r>
              <a:endParaRPr lang="fr-FR" dirty="0"/>
            </a:p>
          </p:txBody>
        </p:sp>
        <p:sp>
          <p:nvSpPr>
            <p:cNvPr id="15" name="Ellipse 14"/>
            <p:cNvSpPr/>
            <p:nvPr/>
          </p:nvSpPr>
          <p:spPr>
            <a:xfrm>
              <a:off x="4844535" y="5192949"/>
              <a:ext cx="1739146" cy="633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diagnostics</a:t>
              </a:r>
              <a:endParaRPr lang="fr-FR" dirty="0"/>
            </a:p>
          </p:txBody>
        </p:sp>
        <p:sp>
          <p:nvSpPr>
            <p:cNvPr id="16" name="Organigramme : Processus 15"/>
            <p:cNvSpPr/>
            <p:nvPr/>
          </p:nvSpPr>
          <p:spPr>
            <a:xfrm>
              <a:off x="1215170" y="5896709"/>
              <a:ext cx="9616953" cy="31652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SEJOUR= RSS</a:t>
              </a:r>
              <a:endParaRPr lang="fr-FR" b="1" dirty="0"/>
            </a:p>
          </p:txBody>
        </p:sp>
      </p:grpSp>
      <p:pic>
        <p:nvPicPr>
          <p:cNvPr id="22" name="Image 21"/>
          <p:cNvPicPr>
            <a:picLocks noChangeAspect="1"/>
          </p:cNvPicPr>
          <p:nvPr/>
        </p:nvPicPr>
        <p:blipFill>
          <a:blip r:embed="rId7"/>
          <a:stretch>
            <a:fillRect/>
          </a:stretch>
        </p:blipFill>
        <p:spPr>
          <a:xfrm>
            <a:off x="4661334" y="2666833"/>
            <a:ext cx="1365716" cy="1220821"/>
          </a:xfrm>
          <a:prstGeom prst="rect">
            <a:avLst/>
          </a:prstGeom>
        </p:spPr>
      </p:pic>
      <p:sp>
        <p:nvSpPr>
          <p:cNvPr id="23" name="Flèche vers le bas 22"/>
          <p:cNvSpPr/>
          <p:nvPr/>
        </p:nvSpPr>
        <p:spPr>
          <a:xfrm>
            <a:off x="3200055" y="2946109"/>
            <a:ext cx="1225361" cy="597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IN ?</a:t>
            </a:r>
            <a:endParaRPr lang="fr-FR" dirty="0"/>
          </a:p>
        </p:txBody>
      </p:sp>
      <p:sp>
        <p:nvSpPr>
          <p:cNvPr id="27" name="Flèche vers le bas 26"/>
          <p:cNvSpPr/>
          <p:nvPr/>
        </p:nvSpPr>
        <p:spPr>
          <a:xfrm>
            <a:off x="4731511" y="2086430"/>
            <a:ext cx="1225361" cy="597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IN ?</a:t>
            </a:r>
            <a:endParaRPr lang="fr-FR" dirty="0"/>
          </a:p>
        </p:txBody>
      </p:sp>
      <p:sp>
        <p:nvSpPr>
          <p:cNvPr id="28" name="Flèche vers le bas 27"/>
          <p:cNvSpPr/>
          <p:nvPr/>
        </p:nvSpPr>
        <p:spPr>
          <a:xfrm>
            <a:off x="6341635" y="2895456"/>
            <a:ext cx="1225361" cy="597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IN ?</a:t>
            </a:r>
            <a:endParaRPr lang="fr-FR" dirty="0"/>
          </a:p>
        </p:txBody>
      </p:sp>
      <p:sp>
        <p:nvSpPr>
          <p:cNvPr id="29" name="Rectangle 28"/>
          <p:cNvSpPr/>
          <p:nvPr/>
        </p:nvSpPr>
        <p:spPr>
          <a:xfrm>
            <a:off x="9230200" y="1877012"/>
            <a:ext cx="2522529" cy="80902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dirty="0" smtClean="0"/>
              <a:t>Les infections sont des diagnostics…</a:t>
            </a:r>
          </a:p>
          <a:p>
            <a:pPr algn="ctr"/>
            <a:endParaRPr lang="fr-FR" dirty="0"/>
          </a:p>
        </p:txBody>
      </p:sp>
      <p:sp>
        <p:nvSpPr>
          <p:cNvPr id="3" name="Rectangle à coins arrondis 2"/>
          <p:cNvSpPr/>
          <p:nvPr/>
        </p:nvSpPr>
        <p:spPr>
          <a:xfrm>
            <a:off x="9622131" y="2530265"/>
            <a:ext cx="1935892" cy="10237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…et peuvent être traitées par des actes </a:t>
            </a:r>
            <a:endParaRPr lang="fr-FR" dirty="0"/>
          </a:p>
        </p:txBody>
      </p:sp>
    </p:spTree>
    <p:extLst>
      <p:ext uri="{BB962C8B-B14F-4D97-AF65-F5344CB8AC3E}">
        <p14:creationId xmlns:p14="http://schemas.microsoft.com/office/powerpoint/2010/main" val="500340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286603"/>
            <a:ext cx="10574766" cy="1450757"/>
          </a:xfrm>
        </p:spPr>
        <p:txBody>
          <a:bodyPr/>
          <a:lstStyle/>
          <a:p>
            <a:r>
              <a:rPr lang="fr-FR" dirty="0" smtClean="0"/>
              <a:t>Ex de recherche d’infection nosocomiale</a:t>
            </a:r>
            <a:endParaRPr lang="fr-FR" dirty="0"/>
          </a:p>
        </p:txBody>
      </p:sp>
      <p:sp>
        <p:nvSpPr>
          <p:cNvPr id="3" name="Espace réservé du contenu 2"/>
          <p:cNvSpPr>
            <a:spLocks noGrp="1"/>
          </p:cNvSpPr>
          <p:nvPr>
            <p:ph idx="1"/>
          </p:nvPr>
        </p:nvSpPr>
        <p:spPr/>
        <p:txBody>
          <a:bodyPr/>
          <a:lstStyle/>
          <a:p>
            <a:r>
              <a:rPr lang="fr-FR" dirty="0" smtClean="0"/>
              <a:t>Une ISO (Infection de Site Opératoire) superficielle d’incision : </a:t>
            </a:r>
            <a:endParaRPr lang="fr-FR" dirty="0"/>
          </a:p>
          <a:p>
            <a:r>
              <a:rPr lang="fr-FR" dirty="0" smtClean="0"/>
              <a:t>Définition : Infection </a:t>
            </a:r>
            <a:r>
              <a:rPr lang="fr-FR" dirty="0"/>
              <a:t>qui affecte la peau et les tissus sous-cutanés autour de l’incision au cours des 30 </a:t>
            </a:r>
            <a:r>
              <a:rPr lang="fr-FR" dirty="0" smtClean="0"/>
              <a:t>jours après une intervention chirurgicale. </a:t>
            </a:r>
          </a:p>
          <a:p>
            <a:r>
              <a:rPr lang="fr-FR" dirty="0" smtClean="0"/>
              <a:t>Exemple de séjours avec le PMSI</a:t>
            </a:r>
          </a:p>
          <a:p>
            <a:r>
              <a:rPr lang="fr-FR" dirty="0" smtClean="0"/>
              <a:t>- appendicectomie par laparotomie;  actes CCAM : HHFA011</a:t>
            </a:r>
          </a:p>
          <a:p>
            <a:r>
              <a:rPr lang="fr-FR" dirty="0"/>
              <a:t>- abcès cutanée abdomen ; diagnostic CIM-10 :  L022</a:t>
            </a:r>
          </a:p>
          <a:p>
            <a:endParaRPr lang="fr-FR" dirty="0"/>
          </a:p>
          <a:p>
            <a:endParaRPr lang="fr-FR" dirty="0"/>
          </a:p>
        </p:txBody>
      </p:sp>
    </p:spTree>
    <p:extLst>
      <p:ext uri="{BB962C8B-B14F-4D97-AF65-F5344CB8AC3E}">
        <p14:creationId xmlns:p14="http://schemas.microsoft.com/office/powerpoint/2010/main" val="17157816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PMSI en une phrase ?</a:t>
            </a:r>
            <a:endParaRPr lang="fr-FR" dirty="0"/>
          </a:p>
        </p:txBody>
      </p:sp>
      <p:sp>
        <p:nvSpPr>
          <p:cNvPr id="3" name="Espace réservé du contenu 2"/>
          <p:cNvSpPr>
            <a:spLocks noGrp="1"/>
          </p:cNvSpPr>
          <p:nvPr>
            <p:ph idx="1"/>
          </p:nvPr>
        </p:nvSpPr>
        <p:spPr>
          <a:xfrm>
            <a:off x="621323" y="3018927"/>
            <a:ext cx="6494585" cy="1869595"/>
          </a:xfrm>
          <a:solidFill>
            <a:schemeClr val="tx2">
              <a:lumMod val="20000"/>
              <a:lumOff val="80000"/>
            </a:schemeClr>
          </a:solidFill>
          <a:ln w="15875">
            <a:solidFill>
              <a:schemeClr val="accent1"/>
            </a:solidFill>
          </a:ln>
        </p:spPr>
        <p:txBody>
          <a:bodyPr lIns="252000" rIns="216000" anchor="ctr">
            <a:noAutofit/>
          </a:bodyPr>
          <a:lstStyle/>
          <a:p>
            <a:pPr algn="just"/>
            <a:r>
              <a:rPr lang="fr-FR" sz="2400" dirty="0"/>
              <a:t>C’est un système, une organisation, des règles qui permettraient à tous les établissements  de santé de France de parler le même </a:t>
            </a:r>
            <a:r>
              <a:rPr lang="fr-FR" sz="2400" dirty="0" smtClean="0"/>
              <a:t>langage pour décrire leur activité médicale et la faire financer.</a:t>
            </a:r>
            <a:endParaRPr lang="fr-FR" sz="2400" dirty="0"/>
          </a:p>
        </p:txBody>
      </p:sp>
      <p:pic>
        <p:nvPicPr>
          <p:cNvPr id="4" name="Image 3"/>
          <p:cNvPicPr/>
          <p:nvPr/>
        </p:nvPicPr>
        <p:blipFill>
          <a:blip r:embed="rId2"/>
          <a:stretch>
            <a:fillRect/>
          </a:stretch>
        </p:blipFill>
        <p:spPr>
          <a:xfrm>
            <a:off x="7287768" y="2203704"/>
            <a:ext cx="4352544" cy="3547871"/>
          </a:xfrm>
          <a:prstGeom prst="rect">
            <a:avLst/>
          </a:prstGeom>
        </p:spPr>
      </p:pic>
      <p:sp>
        <p:nvSpPr>
          <p:cNvPr id="5" name="Espace réservé du pied de page 4"/>
          <p:cNvSpPr>
            <a:spLocks noGrp="1"/>
          </p:cNvSpPr>
          <p:nvPr>
            <p:ph type="ftr" sz="quarter" idx="11"/>
          </p:nvPr>
        </p:nvSpPr>
        <p:spPr/>
        <p:txBody>
          <a:bodyPr/>
          <a:lstStyle/>
          <a:p>
            <a:r>
              <a:rPr lang="en-US" dirty="0" smtClean="0"/>
              <a:t>SIM APHM</a:t>
            </a:r>
            <a:endParaRPr lang="en-US" dirty="0"/>
          </a:p>
        </p:txBody>
      </p:sp>
    </p:spTree>
    <p:extLst>
      <p:ext uri="{BB962C8B-B14F-4D97-AF65-F5344CB8AC3E}">
        <p14:creationId xmlns:p14="http://schemas.microsoft.com/office/powerpoint/2010/main" val="29000701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2 situations possibles</a:t>
            </a:r>
            <a:endParaRPr lang="fr-FR" dirty="0"/>
          </a:p>
        </p:txBody>
      </p:sp>
      <p:sp>
        <p:nvSpPr>
          <p:cNvPr id="3" name="Espace réservé du contenu 2"/>
          <p:cNvSpPr>
            <a:spLocks noGrp="1"/>
          </p:cNvSpPr>
          <p:nvPr>
            <p:ph idx="1"/>
          </p:nvPr>
        </p:nvSpPr>
        <p:spPr>
          <a:xfrm>
            <a:off x="6554996" y="3345757"/>
            <a:ext cx="5341169" cy="925443"/>
          </a:xfrm>
        </p:spPr>
        <p:txBody>
          <a:bodyPr>
            <a:normAutofit fontScale="92500" lnSpcReduction="20000"/>
          </a:bodyPr>
          <a:lstStyle/>
          <a:p>
            <a:r>
              <a:rPr lang="fr-FR" dirty="0" smtClean="0"/>
              <a:t>- abcès </a:t>
            </a:r>
            <a:r>
              <a:rPr lang="fr-FR" dirty="0"/>
              <a:t>cutanée abdomen ; diagnostic CIM-10 :  L022</a:t>
            </a:r>
          </a:p>
          <a:p>
            <a:r>
              <a:rPr lang="fr-FR" dirty="0"/>
              <a:t>- appendicectomie par laparotomie;  actes CCAM : HHFA011</a:t>
            </a:r>
          </a:p>
          <a:p>
            <a:endParaRPr lang="fr-FR" dirty="0"/>
          </a:p>
        </p:txBody>
      </p:sp>
      <p:sp>
        <p:nvSpPr>
          <p:cNvPr id="4" name="Espace réservé du pied de page 3"/>
          <p:cNvSpPr>
            <a:spLocks noGrp="1"/>
          </p:cNvSpPr>
          <p:nvPr>
            <p:ph type="ftr" sz="quarter" idx="11"/>
          </p:nvPr>
        </p:nvSpPr>
        <p:spPr>
          <a:xfrm>
            <a:off x="3736788" y="3980981"/>
            <a:ext cx="4822804" cy="365125"/>
          </a:xfrm>
        </p:spPr>
        <p:txBody>
          <a:bodyPr/>
          <a:lstStyle/>
          <a:p>
            <a:r>
              <a:rPr lang="en-US" smtClean="0"/>
              <a:t>SIM AP-HM</a:t>
            </a:r>
            <a:endParaRPr lang="en-US" dirty="0"/>
          </a:p>
        </p:txBody>
      </p:sp>
      <p:grpSp>
        <p:nvGrpSpPr>
          <p:cNvPr id="40" name="Groupe 39"/>
          <p:cNvGrpSpPr/>
          <p:nvPr/>
        </p:nvGrpSpPr>
        <p:grpSpPr>
          <a:xfrm>
            <a:off x="1147309" y="1954306"/>
            <a:ext cx="8215090" cy="2040413"/>
            <a:chOff x="915892" y="1936964"/>
            <a:chExt cx="8215090" cy="2040413"/>
          </a:xfrm>
        </p:grpSpPr>
        <p:sp>
          <p:nvSpPr>
            <p:cNvPr id="6" name="Ellipse 5"/>
            <p:cNvSpPr/>
            <p:nvPr/>
          </p:nvSpPr>
          <p:spPr>
            <a:xfrm>
              <a:off x="1541380" y="3273992"/>
              <a:ext cx="1745529"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a:t>
              </a:r>
              <a:r>
                <a:rPr lang="fr-FR" dirty="0"/>
                <a:t>HHFA011</a:t>
              </a:r>
            </a:p>
          </p:txBody>
        </p:sp>
        <p:cxnSp>
          <p:nvCxnSpPr>
            <p:cNvPr id="5" name="Connecteur droit avec flèche 4"/>
            <p:cNvCxnSpPr/>
            <p:nvPr/>
          </p:nvCxnSpPr>
          <p:spPr>
            <a:xfrm flipV="1">
              <a:off x="1145225" y="2858800"/>
              <a:ext cx="7985757" cy="26551"/>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H="1">
              <a:off x="5955684" y="2413980"/>
              <a:ext cx="2" cy="580842"/>
            </a:xfrm>
            <a:prstGeom prst="straightConnector1">
              <a:avLst/>
            </a:prstGeom>
            <a:ln w="508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Organigramme : Processus 10"/>
            <p:cNvSpPr/>
            <p:nvPr/>
          </p:nvSpPr>
          <p:spPr>
            <a:xfrm>
              <a:off x="1409383" y="2982338"/>
              <a:ext cx="4557057"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1 : patient A</a:t>
              </a:r>
              <a:endParaRPr lang="fr-FR" dirty="0"/>
            </a:p>
          </p:txBody>
        </p:sp>
        <p:cxnSp>
          <p:nvCxnSpPr>
            <p:cNvPr id="12" name="Connecteur droit avec flèche 11"/>
            <p:cNvCxnSpPr/>
            <p:nvPr/>
          </p:nvCxnSpPr>
          <p:spPr>
            <a:xfrm>
              <a:off x="1395769" y="2443972"/>
              <a:ext cx="0" cy="660320"/>
            </a:xfrm>
            <a:prstGeom prst="straightConnector1">
              <a:avLst/>
            </a:prstGeom>
            <a:ln w="508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15892" y="2113936"/>
              <a:ext cx="1250975" cy="342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date entrée</a:t>
              </a:r>
              <a:endParaRPr lang="fr-FR" sz="1400" dirty="0">
                <a:solidFill>
                  <a:schemeClr val="tx1"/>
                </a:solidFill>
              </a:endParaRPr>
            </a:p>
          </p:txBody>
        </p:sp>
        <p:sp>
          <p:nvSpPr>
            <p:cNvPr id="17" name="Ellipse 16"/>
            <p:cNvSpPr/>
            <p:nvPr/>
          </p:nvSpPr>
          <p:spPr>
            <a:xfrm>
              <a:off x="4228738" y="3104292"/>
              <a:ext cx="1745529"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smtClean="0"/>
                <a:t>Diag</a:t>
              </a:r>
              <a:endParaRPr lang="fr-FR" dirty="0" smtClean="0"/>
            </a:p>
            <a:p>
              <a:pPr algn="ctr"/>
              <a:r>
                <a:rPr lang="fr-FR" dirty="0" smtClean="0"/>
                <a:t>L022</a:t>
              </a:r>
              <a:endParaRPr lang="fr-FR" dirty="0"/>
            </a:p>
          </p:txBody>
        </p:sp>
        <p:sp>
          <p:nvSpPr>
            <p:cNvPr id="24" name="Rectangle 23"/>
            <p:cNvSpPr/>
            <p:nvPr/>
          </p:nvSpPr>
          <p:spPr>
            <a:xfrm>
              <a:off x="4972327" y="1936964"/>
              <a:ext cx="1250975" cy="8289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date de sortie</a:t>
              </a:r>
              <a:endParaRPr lang="fr-FR" sz="1400" dirty="0">
                <a:solidFill>
                  <a:schemeClr val="tx1"/>
                </a:solidFill>
              </a:endParaRPr>
            </a:p>
          </p:txBody>
        </p:sp>
      </p:grpSp>
      <p:sp>
        <p:nvSpPr>
          <p:cNvPr id="25" name="Espace réservé du pied de page 3"/>
          <p:cNvSpPr txBox="1">
            <a:spLocks/>
          </p:cNvSpPr>
          <p:nvPr/>
        </p:nvSpPr>
        <p:spPr>
          <a:xfrm>
            <a:off x="3686185" y="6459785"/>
            <a:ext cx="4822804"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SIM AP-HM</a:t>
            </a:r>
            <a:endParaRPr lang="en-US" dirty="0"/>
          </a:p>
        </p:txBody>
      </p:sp>
      <p:cxnSp>
        <p:nvCxnSpPr>
          <p:cNvPr id="26" name="Connecteur droit avec flèche 25"/>
          <p:cNvCxnSpPr/>
          <p:nvPr/>
        </p:nvCxnSpPr>
        <p:spPr>
          <a:xfrm>
            <a:off x="2834570" y="4853466"/>
            <a:ext cx="21517" cy="951393"/>
          </a:xfrm>
          <a:prstGeom prst="straightConnector1">
            <a:avLst/>
          </a:prstGeom>
          <a:ln w="508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7" name="Groupe 26"/>
          <p:cNvGrpSpPr/>
          <p:nvPr/>
        </p:nvGrpSpPr>
        <p:grpSpPr>
          <a:xfrm>
            <a:off x="1194102" y="4853466"/>
            <a:ext cx="10015809" cy="1697968"/>
            <a:chOff x="1194102" y="4853466"/>
            <a:chExt cx="10015809" cy="1697968"/>
          </a:xfrm>
        </p:grpSpPr>
        <p:cxnSp>
          <p:nvCxnSpPr>
            <p:cNvPr id="28" name="Connecteur droit avec flèche 27"/>
            <p:cNvCxnSpPr/>
            <p:nvPr/>
          </p:nvCxnSpPr>
          <p:spPr>
            <a:xfrm flipV="1">
              <a:off x="1194102" y="5313873"/>
              <a:ext cx="9523168" cy="2344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29" name="Ellipse 28"/>
            <p:cNvSpPr/>
            <p:nvPr/>
          </p:nvSpPr>
          <p:spPr>
            <a:xfrm>
              <a:off x="1901981" y="5848049"/>
              <a:ext cx="1908213"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a:t>
              </a:r>
              <a:r>
                <a:rPr lang="fr-FR" dirty="0"/>
                <a:t>HHFA011</a:t>
              </a:r>
            </a:p>
          </p:txBody>
        </p:sp>
        <p:cxnSp>
          <p:nvCxnSpPr>
            <p:cNvPr id="30" name="Connecteur droit avec flèche 29"/>
            <p:cNvCxnSpPr/>
            <p:nvPr/>
          </p:nvCxnSpPr>
          <p:spPr>
            <a:xfrm flipH="1">
              <a:off x="7707852" y="4864224"/>
              <a:ext cx="2" cy="580842"/>
            </a:xfrm>
            <a:prstGeom prst="straightConnector1">
              <a:avLst/>
            </a:prstGeom>
            <a:ln w="508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2834570" y="4853466"/>
              <a:ext cx="489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Organigramme : Processus 31"/>
            <p:cNvSpPr/>
            <p:nvPr/>
          </p:nvSpPr>
          <p:spPr>
            <a:xfrm>
              <a:off x="7718610" y="5434308"/>
              <a:ext cx="3491301"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2 : patient A</a:t>
              </a:r>
              <a:endParaRPr lang="fr-FR" dirty="0"/>
            </a:p>
          </p:txBody>
        </p:sp>
        <p:sp>
          <p:nvSpPr>
            <p:cNvPr id="33" name="Ellipse 32"/>
            <p:cNvSpPr/>
            <p:nvPr/>
          </p:nvSpPr>
          <p:spPr>
            <a:xfrm>
              <a:off x="8510153" y="5744311"/>
              <a:ext cx="1908213"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smtClean="0"/>
                <a:t>Diag</a:t>
              </a:r>
              <a:endParaRPr lang="fr-FR" dirty="0" smtClean="0"/>
            </a:p>
            <a:p>
              <a:pPr algn="ctr"/>
              <a:r>
                <a:rPr lang="fr-FR" dirty="0" smtClean="0"/>
                <a:t>L022</a:t>
              </a:r>
              <a:endParaRPr lang="fr-FR" dirty="0"/>
            </a:p>
          </p:txBody>
        </p:sp>
        <p:sp>
          <p:nvSpPr>
            <p:cNvPr id="34" name="Organigramme : Processus 33"/>
            <p:cNvSpPr/>
            <p:nvPr/>
          </p:nvSpPr>
          <p:spPr>
            <a:xfrm>
              <a:off x="1215169" y="5434308"/>
              <a:ext cx="3491301"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1 : patient A</a:t>
              </a:r>
              <a:endParaRPr lang="fr-FR" dirty="0"/>
            </a:p>
          </p:txBody>
        </p:sp>
        <p:sp>
          <p:nvSpPr>
            <p:cNvPr id="35" name="Rectangle 34"/>
            <p:cNvSpPr/>
            <p:nvPr/>
          </p:nvSpPr>
          <p:spPr>
            <a:xfrm>
              <a:off x="2856087" y="4917810"/>
              <a:ext cx="4797534" cy="342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date entrée du séjour 2 – date de l’acte </a:t>
              </a:r>
              <a:r>
                <a:rPr lang="fr-FR" sz="1400" dirty="0">
                  <a:solidFill>
                    <a:schemeClr val="tx1"/>
                  </a:solidFill>
                </a:rPr>
                <a:t>du séjour 1 </a:t>
              </a:r>
              <a:r>
                <a:rPr lang="fr-FR" sz="1400" dirty="0" smtClean="0">
                  <a:solidFill>
                    <a:schemeClr val="tx1"/>
                  </a:solidFill>
                </a:rPr>
                <a:t>&lt;30 jours</a:t>
              </a:r>
              <a:endParaRPr lang="fr-FR" sz="1400" dirty="0">
                <a:solidFill>
                  <a:schemeClr val="tx1"/>
                </a:solidFill>
              </a:endParaRPr>
            </a:p>
          </p:txBody>
        </p:sp>
      </p:grpSp>
    </p:spTree>
    <p:extLst>
      <p:ext uri="{BB962C8B-B14F-4D97-AF65-F5344CB8AC3E}">
        <p14:creationId xmlns:p14="http://schemas.microsoft.com/office/powerpoint/2010/main" val="25668868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Sélection n’est pas confirmation</a:t>
            </a:r>
            <a:endParaRPr lang="fr-FR" dirty="0"/>
          </a:p>
        </p:txBody>
      </p:sp>
      <p:sp>
        <p:nvSpPr>
          <p:cNvPr id="3" name="Espace réservé du contenu 2"/>
          <p:cNvSpPr>
            <a:spLocks noGrp="1"/>
          </p:cNvSpPr>
          <p:nvPr>
            <p:ph idx="1"/>
          </p:nvPr>
        </p:nvSpPr>
        <p:spPr/>
        <p:txBody>
          <a:bodyPr>
            <a:normAutofit/>
          </a:bodyPr>
          <a:lstStyle/>
          <a:p>
            <a:r>
              <a:rPr lang="fr-FR" sz="4000" dirty="0" smtClean="0"/>
              <a:t>Le PMSI sert à sélectionner des dossiers potentiellement infection nosocomiale</a:t>
            </a:r>
          </a:p>
          <a:p>
            <a:endParaRPr lang="fr-FR" sz="4000" dirty="0" smtClean="0"/>
          </a:p>
          <a:p>
            <a:r>
              <a:rPr lang="fr-FR" sz="4000" dirty="0" smtClean="0"/>
              <a:t>Pour une confirmation la lecture du dossier patient est nécessaire </a:t>
            </a:r>
            <a:endParaRPr lang="fr-FR" sz="4000"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2070467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Pourquoi le PMSI n’est pas certitude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cxnSp>
        <p:nvCxnSpPr>
          <p:cNvPr id="5" name="Connecteur droit avec flèche 4"/>
          <p:cNvCxnSpPr/>
          <p:nvPr/>
        </p:nvCxnSpPr>
        <p:spPr>
          <a:xfrm flipV="1">
            <a:off x="1364896" y="2284616"/>
            <a:ext cx="9523168" cy="2344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9" name="Organigramme : Processus 8"/>
          <p:cNvSpPr/>
          <p:nvPr/>
        </p:nvSpPr>
        <p:spPr>
          <a:xfrm>
            <a:off x="6927065" y="2610267"/>
            <a:ext cx="3491301"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2</a:t>
            </a:r>
            <a:endParaRPr lang="fr-FR" dirty="0"/>
          </a:p>
        </p:txBody>
      </p:sp>
      <p:sp>
        <p:nvSpPr>
          <p:cNvPr id="10" name="Ellipse 9"/>
          <p:cNvSpPr/>
          <p:nvPr/>
        </p:nvSpPr>
        <p:spPr>
          <a:xfrm>
            <a:off x="8101363" y="2855451"/>
            <a:ext cx="1908213"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Abcès cutanée</a:t>
            </a:r>
            <a:endParaRPr lang="fr-FR" dirty="0"/>
          </a:p>
        </p:txBody>
      </p:sp>
      <p:sp>
        <p:nvSpPr>
          <p:cNvPr id="11" name="Organigramme : Processus 10"/>
          <p:cNvSpPr/>
          <p:nvPr/>
        </p:nvSpPr>
        <p:spPr>
          <a:xfrm>
            <a:off x="1345368" y="2610267"/>
            <a:ext cx="3491301"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1</a:t>
            </a:r>
            <a:endParaRPr lang="fr-FR" dirty="0"/>
          </a:p>
        </p:txBody>
      </p:sp>
      <p:sp>
        <p:nvSpPr>
          <p:cNvPr id="6" name="Ellipse 5"/>
          <p:cNvSpPr/>
          <p:nvPr/>
        </p:nvSpPr>
        <p:spPr>
          <a:xfrm>
            <a:off x="1345369" y="2813752"/>
            <a:ext cx="2645718"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appendicectomie</a:t>
            </a:r>
            <a:endParaRPr lang="fr-FR" dirty="0"/>
          </a:p>
        </p:txBody>
      </p:sp>
      <p:cxnSp>
        <p:nvCxnSpPr>
          <p:cNvPr id="14" name="Connecteur en arc 13"/>
          <p:cNvCxnSpPr/>
          <p:nvPr/>
        </p:nvCxnSpPr>
        <p:spPr>
          <a:xfrm rot="10800000">
            <a:off x="3810194" y="3130476"/>
            <a:ext cx="5032592" cy="417603"/>
          </a:xfrm>
          <a:prstGeom prst="curvedConnector3">
            <a:avLst/>
          </a:prstGeom>
          <a:ln w="63500">
            <a:solidFill>
              <a:schemeClr val="accent3">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721224" y="3562543"/>
            <a:ext cx="9068696" cy="2173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L’abcès cutanée est-il en rapport avec l’incision ?</a:t>
            </a:r>
          </a:p>
          <a:p>
            <a:pPr algn="ctr"/>
            <a:r>
              <a:rPr lang="fr-FR" sz="2400" dirty="0" smtClean="0">
                <a:solidFill>
                  <a:schemeClr val="tx1"/>
                </a:solidFill>
              </a:rPr>
              <a:t>Peut-être que le patient s’est blessé et que la plaie n’a rien à voir avec l’incision, peut-être que le code diagnostic est faux, peut-être que le patient avait cet abcès avant d’entrer dans le séjour 1…..</a:t>
            </a:r>
            <a:endParaRPr lang="fr-FR" sz="2400" dirty="0">
              <a:solidFill>
                <a:schemeClr val="tx1"/>
              </a:solidFill>
            </a:endParaRPr>
          </a:p>
        </p:txBody>
      </p:sp>
      <p:sp>
        <p:nvSpPr>
          <p:cNvPr id="16" name="Ellipse 15"/>
          <p:cNvSpPr/>
          <p:nvPr/>
        </p:nvSpPr>
        <p:spPr>
          <a:xfrm>
            <a:off x="5140590" y="2671380"/>
            <a:ext cx="1908213" cy="70338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Lien ?</a:t>
            </a:r>
            <a:endParaRPr lang="fr-FR" sz="2400" dirty="0">
              <a:solidFill>
                <a:schemeClr val="tx1"/>
              </a:solidFill>
            </a:endParaRPr>
          </a:p>
        </p:txBody>
      </p:sp>
    </p:spTree>
    <p:extLst>
      <p:ext uri="{BB962C8B-B14F-4D97-AF65-F5344CB8AC3E}">
        <p14:creationId xmlns:p14="http://schemas.microsoft.com/office/powerpoint/2010/main" val="1882108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394977"/>
            <a:ext cx="10058400" cy="1450757"/>
          </a:xfrm>
        </p:spPr>
        <p:txBody>
          <a:bodyPr/>
          <a:lstStyle/>
          <a:p>
            <a:r>
              <a:rPr lang="fr-FR" dirty="0" smtClean="0"/>
              <a:t>Exemple concret de surveillance IQSS</a:t>
            </a:r>
            <a:endParaRPr lang="fr-FR" dirty="0"/>
          </a:p>
        </p:txBody>
      </p:sp>
      <p:sp>
        <p:nvSpPr>
          <p:cNvPr id="3" name="Espace réservé du contenu 2"/>
          <p:cNvSpPr>
            <a:spLocks noGrp="1"/>
          </p:cNvSpPr>
          <p:nvPr>
            <p:ph idx="1"/>
          </p:nvPr>
        </p:nvSpPr>
        <p:spPr/>
        <p:txBody>
          <a:bodyPr>
            <a:normAutofit/>
          </a:bodyPr>
          <a:lstStyle/>
          <a:p>
            <a:r>
              <a:rPr lang="fr-FR" sz="2600" dirty="0"/>
              <a:t>Indicateur </a:t>
            </a:r>
            <a:r>
              <a:rPr lang="fr-FR" sz="2600" dirty="0" smtClean="0"/>
              <a:t>IQSS </a:t>
            </a:r>
            <a:r>
              <a:rPr lang="fr-FR" sz="2600" dirty="0"/>
              <a:t>conçu par la HAS pour améliorer la </a:t>
            </a:r>
            <a:r>
              <a:rPr lang="fr-FR" sz="2600" dirty="0" smtClean="0"/>
              <a:t>Qualité </a:t>
            </a:r>
            <a:r>
              <a:rPr lang="fr-FR" sz="2600" dirty="0"/>
              <a:t>et la </a:t>
            </a:r>
            <a:r>
              <a:rPr lang="fr-FR" sz="2600" dirty="0" smtClean="0"/>
              <a:t>Sécurité </a:t>
            </a:r>
            <a:r>
              <a:rPr lang="fr-FR" sz="2600" dirty="0"/>
              <a:t>des </a:t>
            </a:r>
            <a:r>
              <a:rPr lang="fr-FR" sz="2600" dirty="0" smtClean="0"/>
              <a:t>Soins</a:t>
            </a:r>
            <a:r>
              <a:rPr lang="fr-FR" sz="2600" dirty="0"/>
              <a:t>, ces indicateurs sont utilisés par :</a:t>
            </a:r>
          </a:p>
          <a:p>
            <a:pPr lvl="0"/>
            <a:r>
              <a:rPr lang="fr-FR" sz="2600" dirty="0" smtClean="0"/>
              <a:t>- les établissements </a:t>
            </a:r>
            <a:r>
              <a:rPr lang="fr-FR" sz="2600" dirty="0"/>
              <a:t>de santé et les professionnels y travaillant, pour améliorer leurs pratiques et piloter la qualité des soins dans leurs établissements, notamment via la certification des établissements ;</a:t>
            </a:r>
          </a:p>
          <a:p>
            <a:pPr lvl="0"/>
            <a:r>
              <a:rPr lang="fr-FR" sz="2600" dirty="0" smtClean="0"/>
              <a:t>- Les </a:t>
            </a:r>
            <a:r>
              <a:rPr lang="fr-FR" sz="2600" dirty="0"/>
              <a:t>usagers et les patients pour s’informer sur la qualité des </a:t>
            </a:r>
            <a:r>
              <a:rPr lang="fr-FR" sz="2600" dirty="0" smtClean="0"/>
              <a:t>soins </a:t>
            </a:r>
            <a:r>
              <a:rPr lang="fr-FR" sz="2600" dirty="0"/>
              <a:t>dans les établissements de santé ;</a:t>
            </a:r>
          </a:p>
          <a:p>
            <a:pPr lvl="0"/>
            <a:r>
              <a:rPr lang="fr-FR" sz="2600" dirty="0" smtClean="0"/>
              <a:t>- Les </a:t>
            </a:r>
            <a:r>
              <a:rPr lang="fr-FR" sz="2600" dirty="0"/>
              <a:t>régulateurs de soins pour piloter des politiques d’offres de soins au niveau régional et national</a:t>
            </a:r>
            <a:r>
              <a:rPr lang="fr-FR" sz="2600" dirty="0" smtClean="0"/>
              <a:t>.</a:t>
            </a:r>
            <a:endParaRPr lang="fr-FR" sz="2600"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pic>
        <p:nvPicPr>
          <p:cNvPr id="5" name="Image 4"/>
          <p:cNvPicPr>
            <a:picLocks noChangeAspect="1"/>
          </p:cNvPicPr>
          <p:nvPr/>
        </p:nvPicPr>
        <p:blipFill>
          <a:blip r:embed="rId2"/>
          <a:stretch>
            <a:fillRect/>
          </a:stretch>
        </p:blipFill>
        <p:spPr>
          <a:xfrm>
            <a:off x="10623176" y="346919"/>
            <a:ext cx="1206650" cy="908124"/>
          </a:xfrm>
          <a:prstGeom prst="rect">
            <a:avLst/>
          </a:prstGeom>
        </p:spPr>
      </p:pic>
    </p:spTree>
    <p:extLst>
      <p:ext uri="{BB962C8B-B14F-4D97-AF65-F5344CB8AC3E}">
        <p14:creationId xmlns:p14="http://schemas.microsoft.com/office/powerpoint/2010/main" val="27625658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IQSS</a:t>
            </a:r>
            <a:endParaRPr lang="fr-FR" dirty="0"/>
          </a:p>
        </p:txBody>
      </p:sp>
      <p:sp>
        <p:nvSpPr>
          <p:cNvPr id="3" name="Espace réservé du contenu 2"/>
          <p:cNvSpPr>
            <a:spLocks noGrp="1"/>
          </p:cNvSpPr>
          <p:nvPr>
            <p:ph idx="1"/>
          </p:nvPr>
        </p:nvSpPr>
        <p:spPr/>
        <p:txBody>
          <a:bodyPr/>
          <a:lstStyle/>
          <a:p>
            <a:r>
              <a:rPr lang="fr-FR" dirty="0"/>
              <a:t>Que mesurent les indicateurs ?</a:t>
            </a:r>
          </a:p>
          <a:p>
            <a:r>
              <a:rPr lang="fr-FR" dirty="0"/>
              <a:t>•	 Le bon déroulement de la procédure de soins</a:t>
            </a:r>
          </a:p>
          <a:p>
            <a:r>
              <a:rPr lang="fr-FR" dirty="0"/>
              <a:t>L’indicateur mesure la bonne mise en œuvre d’une ou plusieurs tâches faisant partie de la prise en charge d’un patient (tâches permettant d’assurer la sécurité du patient, la continuité de la prise en charge, la conformité aux recommandations de bonnes pratiques ou le respect des délais).</a:t>
            </a:r>
          </a:p>
          <a:p>
            <a:r>
              <a:rPr lang="fr-FR" dirty="0"/>
              <a:t>•	Ou le résultat des soins</a:t>
            </a:r>
          </a:p>
          <a:p>
            <a:r>
              <a:rPr lang="fr-FR" dirty="0"/>
              <a:t>L’indicateur mesure le résultat des soins dispensés au patient : le bénéfice pour sa santé, sa satisfaction, les éventuelles complications.</a:t>
            </a:r>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33191229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IQSS</a:t>
            </a:r>
            <a:endParaRPr lang="fr-FR" dirty="0"/>
          </a:p>
        </p:txBody>
      </p:sp>
      <p:sp>
        <p:nvSpPr>
          <p:cNvPr id="3" name="Espace réservé du contenu 2"/>
          <p:cNvSpPr>
            <a:spLocks noGrp="1"/>
          </p:cNvSpPr>
          <p:nvPr>
            <p:ph idx="1"/>
          </p:nvPr>
        </p:nvSpPr>
        <p:spPr/>
        <p:txBody>
          <a:bodyPr/>
          <a:lstStyle/>
          <a:p>
            <a:r>
              <a:rPr lang="fr-FR" sz="2600" dirty="0"/>
              <a:t>À partir de quelles données sont mesurés les indicateurs ?</a:t>
            </a:r>
          </a:p>
          <a:p>
            <a:r>
              <a:rPr lang="fr-FR" sz="2600" dirty="0"/>
              <a:t>Les indicateurs HAS de qualité et de sécurité des soins mesurant le processus ou les résultats des soins sont issus </a:t>
            </a:r>
            <a:r>
              <a:rPr lang="fr-FR" sz="2600" dirty="0" smtClean="0"/>
              <a:t>: des </a:t>
            </a:r>
            <a:r>
              <a:rPr lang="fr-FR" sz="2600" dirty="0"/>
              <a:t>dossiers des patients, des bases de données médico-administratives (Programme de médicalisation des systèmes d'information (PMSI) et Système National des Données de Santé (SNDS)), de questionnaires établissements ou de questionnaires patients.</a:t>
            </a:r>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12145896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7425" y="286603"/>
            <a:ext cx="11542955" cy="1450757"/>
          </a:xfrm>
        </p:spPr>
        <p:txBody>
          <a:bodyPr>
            <a:normAutofit/>
          </a:bodyPr>
          <a:lstStyle/>
          <a:p>
            <a:r>
              <a:rPr lang="fr-FR" dirty="0" smtClean="0"/>
              <a:t>Un ex IQSS : </a:t>
            </a:r>
            <a:r>
              <a:rPr lang="fr-FR" dirty="0"/>
              <a:t>« Bonnes pratiques de précautions complémentaires contact » </a:t>
            </a:r>
          </a:p>
        </p:txBody>
      </p:sp>
      <p:sp>
        <p:nvSpPr>
          <p:cNvPr id="3" name="Espace réservé du contenu 2"/>
          <p:cNvSpPr>
            <a:spLocks noGrp="1"/>
          </p:cNvSpPr>
          <p:nvPr>
            <p:ph idx="1"/>
          </p:nvPr>
        </p:nvSpPr>
        <p:spPr>
          <a:xfrm>
            <a:off x="247425" y="1737361"/>
            <a:ext cx="11170023" cy="2490712"/>
          </a:xfrm>
        </p:spPr>
        <p:txBody>
          <a:bodyPr>
            <a:normAutofit fontScale="25000" lnSpcReduction="20000"/>
          </a:bodyPr>
          <a:lstStyle/>
          <a:p>
            <a:r>
              <a:rPr lang="fr-FR" sz="7200" dirty="0" smtClean="0"/>
              <a:t>Nb </a:t>
            </a:r>
            <a:r>
              <a:rPr lang="fr-FR" sz="7200" dirty="0"/>
              <a:t>séjours de patients </a:t>
            </a:r>
            <a:r>
              <a:rPr lang="fr-FR" sz="7200" dirty="0" smtClean="0"/>
              <a:t>porteurs </a:t>
            </a:r>
            <a:r>
              <a:rPr lang="fr-FR" sz="7200" dirty="0"/>
              <a:t>ou infectés par une BLSE, BHRE, SARM, Clostridium difficile ou gale </a:t>
            </a:r>
            <a:r>
              <a:rPr lang="fr-FR" sz="7200" dirty="0" smtClean="0"/>
              <a:t>(</a:t>
            </a:r>
            <a:r>
              <a:rPr lang="fr-FR" sz="7200" u="sng" dirty="0" smtClean="0"/>
              <a:t>preuve bactériologique retrouvée</a:t>
            </a:r>
            <a:r>
              <a:rPr lang="fr-FR" sz="7200" dirty="0" smtClean="0"/>
              <a:t>) pour </a:t>
            </a:r>
            <a:r>
              <a:rPr lang="fr-FR" sz="7200" dirty="0"/>
              <a:t>lesquels on retrouve dans le dossier patient : </a:t>
            </a:r>
          </a:p>
          <a:p>
            <a:r>
              <a:rPr lang="fr-FR" sz="7200" dirty="0" smtClean="0"/>
              <a:t>1- La </a:t>
            </a:r>
            <a:r>
              <a:rPr lang="fr-FR" sz="7200" dirty="0"/>
              <a:t>trace de la mise en place effective des précautions complémentaires contact par l’équipe soignante </a:t>
            </a:r>
            <a:endParaRPr lang="fr-FR" sz="7200" dirty="0" smtClean="0"/>
          </a:p>
          <a:p>
            <a:r>
              <a:rPr lang="fr-FR" sz="7200" dirty="0"/>
              <a:t>2- Et La trace de l’information au patient ou à l’entourage du statut porteur ou infecté par un microorganisme nécessitant la mise en place de précautions complémentaires contact</a:t>
            </a:r>
          </a:p>
          <a:p>
            <a:r>
              <a:rPr lang="fr-FR" sz="7200" dirty="0"/>
              <a:t>Critères d’inclusion </a:t>
            </a:r>
          </a:p>
          <a:p>
            <a:r>
              <a:rPr lang="fr-FR" sz="7200" dirty="0"/>
              <a:t>Séjours inclus: séjours d’au moins 72 heures (3 nuits) avec au moins 1 diagnostic parmi :</a:t>
            </a:r>
          </a:p>
          <a:p>
            <a:endParaRPr lang="fr-FR" sz="5000"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
        <p:nvSpPr>
          <p:cNvPr id="5" name="ZoneTexte 4"/>
          <p:cNvSpPr txBox="1"/>
          <p:nvPr/>
        </p:nvSpPr>
        <p:spPr>
          <a:xfrm>
            <a:off x="247425" y="4466766"/>
            <a:ext cx="5239265" cy="1754326"/>
          </a:xfrm>
          <a:prstGeom prst="rect">
            <a:avLst/>
          </a:prstGeom>
          <a:noFill/>
        </p:spPr>
        <p:txBody>
          <a:bodyPr wrap="square" rtlCol="0">
            <a:spAutoFit/>
          </a:bodyPr>
          <a:lstStyle/>
          <a:p>
            <a:r>
              <a:rPr lang="fr-FR" dirty="0" smtClean="0"/>
              <a:t>A047 </a:t>
            </a:r>
            <a:r>
              <a:rPr lang="fr-FR" dirty="0"/>
              <a:t>- ENTEROCOLITE A CLOSTRIDIUM DIFFICILE</a:t>
            </a:r>
          </a:p>
          <a:p>
            <a:r>
              <a:rPr lang="fr-FR" dirty="0"/>
              <a:t>B86 – GALE</a:t>
            </a:r>
          </a:p>
          <a:p>
            <a:r>
              <a:rPr lang="fr-FR" dirty="0"/>
              <a:t>U82.100 - SARM, SITUATION INFECT. </a:t>
            </a:r>
          </a:p>
          <a:p>
            <a:r>
              <a:rPr lang="fr-FR" dirty="0"/>
              <a:t>U82.101 - SARM, SITUATION PORTAGE SAIN </a:t>
            </a:r>
          </a:p>
          <a:p>
            <a:r>
              <a:rPr lang="fr-FR" dirty="0"/>
              <a:t>U82.2+0 - RESISTANCE PAR BLSE, SITUATION INFECT. </a:t>
            </a:r>
          </a:p>
          <a:p>
            <a:endParaRPr lang="fr-FR" dirty="0"/>
          </a:p>
        </p:txBody>
      </p:sp>
      <p:sp>
        <p:nvSpPr>
          <p:cNvPr id="6" name="ZoneTexte 5"/>
          <p:cNvSpPr txBox="1"/>
          <p:nvPr/>
        </p:nvSpPr>
        <p:spPr>
          <a:xfrm>
            <a:off x="6018902" y="4539945"/>
            <a:ext cx="4876800" cy="1200329"/>
          </a:xfrm>
          <a:prstGeom prst="rect">
            <a:avLst/>
          </a:prstGeom>
          <a:noFill/>
        </p:spPr>
        <p:txBody>
          <a:bodyPr wrap="square" rtlCol="0">
            <a:spAutoFit/>
          </a:bodyPr>
          <a:lstStyle/>
          <a:p>
            <a:r>
              <a:rPr lang="fr-FR" dirty="0" smtClean="0"/>
              <a:t>U82.2+1 </a:t>
            </a:r>
            <a:r>
              <a:rPr lang="fr-FR" dirty="0"/>
              <a:t>- RESISTANCE PAR BLSE</a:t>
            </a:r>
          </a:p>
          <a:p>
            <a:r>
              <a:rPr lang="fr-FR" dirty="0"/>
              <a:t> U83.700 - BHRE, SITUATION INFECT. </a:t>
            </a:r>
          </a:p>
          <a:p>
            <a:r>
              <a:rPr lang="fr-FR" dirty="0" smtClean="0"/>
              <a:t>U83.701 </a:t>
            </a:r>
            <a:r>
              <a:rPr lang="fr-FR" dirty="0"/>
              <a:t>- BHRE, SITUATION PORTAGE SAIN</a:t>
            </a:r>
          </a:p>
          <a:p>
            <a:endParaRPr lang="fr-FR" dirty="0"/>
          </a:p>
        </p:txBody>
      </p:sp>
    </p:spTree>
    <p:extLst>
      <p:ext uri="{BB962C8B-B14F-4D97-AF65-F5344CB8AC3E}">
        <p14:creationId xmlns:p14="http://schemas.microsoft.com/office/powerpoint/2010/main" val="5290423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Limite</a:t>
            </a:r>
            <a:endParaRPr lang="fr-FR" dirty="0"/>
          </a:p>
        </p:txBody>
      </p:sp>
      <p:sp>
        <p:nvSpPr>
          <p:cNvPr id="3" name="Espace réservé du contenu 2"/>
          <p:cNvSpPr>
            <a:spLocks noGrp="1"/>
          </p:cNvSpPr>
          <p:nvPr>
            <p:ph idx="1"/>
          </p:nvPr>
        </p:nvSpPr>
        <p:spPr>
          <a:xfrm>
            <a:off x="650789" y="1845734"/>
            <a:ext cx="10504891" cy="4373834"/>
          </a:xfrm>
        </p:spPr>
        <p:txBody>
          <a:bodyPr/>
          <a:lstStyle/>
          <a:p>
            <a:r>
              <a:rPr lang="fr-FR" dirty="0" smtClean="0"/>
              <a:t>Erreur dans le PMSI mais aussi les règles de codage du PMSI</a:t>
            </a:r>
          </a:p>
          <a:p>
            <a:r>
              <a:rPr lang="fr-FR" dirty="0"/>
              <a:t>Dans 4 circonstances (au </a:t>
            </a:r>
            <a:r>
              <a:rPr lang="fr-FR" dirty="0" smtClean="0"/>
              <a:t>moins) un </a:t>
            </a:r>
            <a:r>
              <a:rPr lang="fr-FR" smtClean="0"/>
              <a:t>codage juste </a:t>
            </a:r>
            <a:r>
              <a:rPr lang="fr-FR" dirty="0" smtClean="0"/>
              <a:t>peut-être fait </a:t>
            </a:r>
            <a:r>
              <a:rPr lang="fr-FR" dirty="0"/>
              <a:t>sans bactériologie </a:t>
            </a:r>
            <a:r>
              <a:rPr lang="fr-FR" dirty="0" smtClean="0"/>
              <a:t>sur l’hôpital</a:t>
            </a:r>
            <a:r>
              <a:rPr lang="fr-FR" dirty="0"/>
              <a:t> :</a:t>
            </a:r>
          </a:p>
          <a:p>
            <a:pPr lvl="0"/>
            <a:r>
              <a:rPr lang="fr-FR" dirty="0" smtClean="0"/>
              <a:t>- Le </a:t>
            </a:r>
            <a:r>
              <a:rPr lang="fr-FR" dirty="0"/>
              <a:t>diagnostic est écrit dans le </a:t>
            </a:r>
            <a:r>
              <a:rPr lang="fr-FR" dirty="0" smtClean="0"/>
              <a:t>compte rendu et </a:t>
            </a:r>
            <a:r>
              <a:rPr lang="fr-FR" dirty="0"/>
              <a:t>il est faux (erreur à la saisie </a:t>
            </a:r>
            <a:r>
              <a:rPr lang="fr-FR" dirty="0" err="1"/>
              <a:t>metiR</a:t>
            </a:r>
            <a:r>
              <a:rPr lang="fr-FR" dirty="0"/>
              <a:t> au lieu de </a:t>
            </a:r>
            <a:r>
              <a:rPr lang="fr-FR" dirty="0" err="1"/>
              <a:t>metiS</a:t>
            </a:r>
            <a:r>
              <a:rPr lang="fr-FR" dirty="0"/>
              <a:t> par exemple)</a:t>
            </a:r>
          </a:p>
          <a:p>
            <a:pPr lvl="0"/>
            <a:r>
              <a:rPr lang="fr-FR" dirty="0" smtClean="0"/>
              <a:t>- Le </a:t>
            </a:r>
            <a:r>
              <a:rPr lang="fr-FR" dirty="0"/>
              <a:t>diagnostic bactériologique a été fait à l’extérieur de l’établissement et le patient vient pour le traitement (on ne </a:t>
            </a:r>
            <a:r>
              <a:rPr lang="fr-FR" dirty="0" err="1"/>
              <a:t>re</a:t>
            </a:r>
            <a:r>
              <a:rPr lang="fr-FR" dirty="0"/>
              <a:t>-prélève pas), </a:t>
            </a:r>
          </a:p>
          <a:p>
            <a:pPr lvl="0"/>
            <a:r>
              <a:rPr lang="fr-FR" dirty="0" smtClean="0"/>
              <a:t>- le </a:t>
            </a:r>
            <a:r>
              <a:rPr lang="fr-FR" dirty="0"/>
              <a:t>diagnostic médical est fait sans la preuve bactériologique, </a:t>
            </a:r>
          </a:p>
          <a:p>
            <a:pPr lvl="0"/>
            <a:r>
              <a:rPr lang="fr-FR" dirty="0" smtClean="0"/>
              <a:t>- le </a:t>
            </a:r>
            <a:r>
              <a:rPr lang="fr-FR" dirty="0"/>
              <a:t>patient est déjà traité avant l’entrée il vient pour une autre pathologie, le traitement se poursuit (on ne </a:t>
            </a:r>
            <a:r>
              <a:rPr lang="fr-FR" dirty="0" err="1"/>
              <a:t>re</a:t>
            </a:r>
            <a:r>
              <a:rPr lang="fr-FR" dirty="0"/>
              <a:t>-prélève pas).</a:t>
            </a:r>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21959738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dirty="0"/>
              <a:t>SPICMI : Surveillance et prévention du risque infectieux en chirurgie et médecine interventionnelle (</a:t>
            </a:r>
            <a:r>
              <a:rPr lang="fr-FR" dirty="0" err="1"/>
              <a:t>Spicmi</a:t>
            </a:r>
            <a:r>
              <a:rPr lang="fr-FR" dirty="0" smtClean="0"/>
              <a:t>)</a:t>
            </a:r>
          </a:p>
          <a:p>
            <a:r>
              <a:rPr lang="fr-FR" dirty="0" smtClean="0"/>
              <a:t>Détection des ISO : Infection de Site </a:t>
            </a:r>
            <a:r>
              <a:rPr lang="fr-FR" dirty="0"/>
              <a:t>O</a:t>
            </a:r>
            <a:r>
              <a:rPr lang="fr-FR" dirty="0" smtClean="0"/>
              <a:t>pératoire</a:t>
            </a:r>
          </a:p>
          <a:p>
            <a:r>
              <a:rPr lang="fr-FR" dirty="0" smtClean="0"/>
              <a:t>Informations minimums requises pour pouvoir faire cette surveillance :</a:t>
            </a:r>
          </a:p>
          <a:p>
            <a:pPr lvl="1"/>
            <a:r>
              <a:rPr lang="fr-FR" sz="2000" dirty="0" smtClean="0"/>
              <a:t>données </a:t>
            </a:r>
            <a:r>
              <a:rPr lang="fr-FR" sz="2000" dirty="0"/>
              <a:t>informatisées du PMSI, </a:t>
            </a:r>
            <a:endParaRPr lang="fr-FR" sz="2000" dirty="0" smtClean="0"/>
          </a:p>
          <a:p>
            <a:pPr lvl="1"/>
            <a:r>
              <a:rPr lang="fr-FR" sz="2000" dirty="0" smtClean="0"/>
              <a:t>données du laboratoire </a:t>
            </a:r>
            <a:r>
              <a:rPr lang="fr-FR" sz="2000" dirty="0"/>
              <a:t>de microbiologie et/ou logiciel de prescription </a:t>
            </a:r>
            <a:endParaRPr lang="fr-FR" sz="2000" dirty="0" smtClean="0"/>
          </a:p>
          <a:p>
            <a:pPr lvl="1"/>
            <a:r>
              <a:rPr lang="fr-FR" sz="2000" dirty="0" smtClean="0"/>
              <a:t>Dossier patient</a:t>
            </a:r>
            <a:r>
              <a:rPr lang="fr-FR" sz="2000" dirty="0"/>
              <a:t>	</a:t>
            </a:r>
          </a:p>
          <a:p>
            <a:endParaRPr lang="fr-FR" dirty="0" smtClean="0"/>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
        <p:nvSpPr>
          <p:cNvPr id="5" name="Titre 1"/>
          <p:cNvSpPr>
            <a:spLocks noGrp="1"/>
          </p:cNvSpPr>
          <p:nvPr>
            <p:ph type="title"/>
          </p:nvPr>
        </p:nvSpPr>
        <p:spPr>
          <a:xfrm>
            <a:off x="1097280" y="286603"/>
            <a:ext cx="10058400" cy="1450757"/>
          </a:xfrm>
        </p:spPr>
        <p:txBody>
          <a:bodyPr/>
          <a:lstStyle/>
          <a:p>
            <a:r>
              <a:rPr lang="fr-FR" dirty="0" smtClean="0"/>
              <a:t>Exemple concret</a:t>
            </a:r>
            <a:endParaRPr lang="fr-FR" dirty="0"/>
          </a:p>
        </p:txBody>
      </p:sp>
    </p:spTree>
    <p:extLst>
      <p:ext uri="{BB962C8B-B14F-4D97-AF65-F5344CB8AC3E}">
        <p14:creationId xmlns:p14="http://schemas.microsoft.com/office/powerpoint/2010/main" val="7765683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en-US" smtClean="0"/>
              <a:t>SIM AP-HM</a:t>
            </a:r>
            <a:endParaRPr lang="en-US" dirty="0"/>
          </a:p>
        </p:txBody>
      </p:sp>
      <p:pic>
        <p:nvPicPr>
          <p:cNvPr id="6" name="Image 5"/>
          <p:cNvPicPr>
            <a:picLocks noChangeAspect="1"/>
          </p:cNvPicPr>
          <p:nvPr/>
        </p:nvPicPr>
        <p:blipFill>
          <a:blip r:embed="rId2"/>
          <a:stretch>
            <a:fillRect/>
          </a:stretch>
        </p:blipFill>
        <p:spPr>
          <a:xfrm>
            <a:off x="1523131" y="179908"/>
            <a:ext cx="8693087" cy="6537389"/>
          </a:xfrm>
          <a:prstGeom prst="rect">
            <a:avLst/>
          </a:prstGeom>
        </p:spPr>
      </p:pic>
    </p:spTree>
    <p:extLst>
      <p:ext uri="{BB962C8B-B14F-4D97-AF65-F5344CB8AC3E}">
        <p14:creationId xmlns:p14="http://schemas.microsoft.com/office/powerpoint/2010/main" val="4284979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Exemple, explication illustrée</a:t>
            </a:r>
            <a:endParaRPr lang="fr-FR" dirty="0"/>
          </a:p>
        </p:txBody>
      </p:sp>
      <p:sp>
        <p:nvSpPr>
          <p:cNvPr id="3" name="Espace réservé du contenu 2"/>
          <p:cNvSpPr>
            <a:spLocks noGrp="1"/>
          </p:cNvSpPr>
          <p:nvPr>
            <p:ph idx="1"/>
          </p:nvPr>
        </p:nvSpPr>
        <p:spPr/>
        <p:txBody>
          <a:bodyPr/>
          <a:lstStyle/>
          <a:p>
            <a:r>
              <a:rPr lang="fr-FR" dirty="0" smtClean="0"/>
              <a:t>CRH de l’établissement 1 : Monsieur </a:t>
            </a:r>
            <a:r>
              <a:rPr lang="fr-FR" dirty="0"/>
              <a:t>A, est entré  le </a:t>
            </a:r>
            <a:r>
              <a:rPr lang="fr-FR" dirty="0" smtClean="0"/>
              <a:t>01/01/2023 </a:t>
            </a:r>
            <a:r>
              <a:rPr lang="fr-FR" dirty="0"/>
              <a:t>pour une appendicite aigue, </a:t>
            </a:r>
            <a:r>
              <a:rPr lang="fr-FR" dirty="0" smtClean="0"/>
              <a:t>opéré </a:t>
            </a:r>
            <a:r>
              <a:rPr lang="fr-FR" dirty="0"/>
              <a:t>par laparotomie le </a:t>
            </a:r>
            <a:r>
              <a:rPr lang="fr-FR" dirty="0" smtClean="0"/>
              <a:t>02/01/2023, </a:t>
            </a:r>
            <a:r>
              <a:rPr lang="fr-FR" dirty="0"/>
              <a:t>il est sorti le </a:t>
            </a:r>
            <a:r>
              <a:rPr lang="fr-FR" dirty="0" smtClean="0"/>
              <a:t>07/01/2023.</a:t>
            </a:r>
            <a:endParaRPr lang="fr-FR" dirty="0"/>
          </a:p>
          <a:p>
            <a:r>
              <a:rPr lang="fr-FR" dirty="0"/>
              <a:t>CRH de l’établissement </a:t>
            </a:r>
            <a:r>
              <a:rPr lang="fr-FR" dirty="0" smtClean="0"/>
              <a:t>2 </a:t>
            </a:r>
            <a:r>
              <a:rPr lang="fr-FR" dirty="0"/>
              <a:t>: </a:t>
            </a:r>
            <a:r>
              <a:rPr lang="fr-FR" dirty="0" smtClean="0"/>
              <a:t>J’ai vu Monsieur A en urgences le 1er janvier 2023. </a:t>
            </a:r>
            <a:r>
              <a:rPr lang="fr-FR" dirty="0"/>
              <a:t>Je l’ai </a:t>
            </a:r>
            <a:r>
              <a:rPr lang="fr-FR" dirty="0" smtClean="0"/>
              <a:t>opéré le lendemain </a:t>
            </a:r>
            <a:r>
              <a:rPr lang="fr-FR" dirty="0"/>
              <a:t>d’une appendicite par laparotomie. Sortie </a:t>
            </a:r>
            <a:r>
              <a:rPr lang="fr-FR" dirty="0" smtClean="0"/>
              <a:t>à J5 sans </a:t>
            </a:r>
            <a:r>
              <a:rPr lang="fr-FR" dirty="0"/>
              <a:t>complication</a:t>
            </a:r>
          </a:p>
          <a:p>
            <a:r>
              <a:rPr lang="fr-FR" dirty="0"/>
              <a:t>CRH de l’établissement 3</a:t>
            </a:r>
            <a:r>
              <a:rPr lang="fr-FR" dirty="0" smtClean="0"/>
              <a:t> </a:t>
            </a:r>
            <a:r>
              <a:rPr lang="fr-FR" dirty="0"/>
              <a:t>: </a:t>
            </a:r>
            <a:r>
              <a:rPr lang="fr-FR" dirty="0" smtClean="0"/>
              <a:t>Monsieur A </a:t>
            </a:r>
            <a:r>
              <a:rPr lang="fr-FR" dirty="0"/>
              <a:t>s’est présenté aux urgences avec une douleur de l’hypocondre gauche ; le diagnostic de crise d’appendicite a été posé. Il a été opéré en urgence par le Dr Y le </a:t>
            </a:r>
            <a:r>
              <a:rPr lang="fr-FR" dirty="0" smtClean="0"/>
              <a:t>02/01/2023. </a:t>
            </a:r>
            <a:r>
              <a:rPr lang="fr-FR" dirty="0"/>
              <a:t>Le patient est sorti le </a:t>
            </a:r>
            <a:r>
              <a:rPr lang="fr-FR" dirty="0" smtClean="0"/>
              <a:t>07/01/2023 </a:t>
            </a:r>
            <a:r>
              <a:rPr lang="fr-FR" dirty="0"/>
              <a:t>avec une ordonnance pour ablation des points de la laparotomie par une IDE.</a:t>
            </a:r>
          </a:p>
          <a:p>
            <a:r>
              <a:rPr lang="fr-FR" dirty="0" smtClean="0"/>
              <a:t>Cela devient pour tous :</a:t>
            </a:r>
          </a:p>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4255932267"/>
              </p:ext>
            </p:extLst>
          </p:nvPr>
        </p:nvGraphicFramePr>
        <p:xfrm>
          <a:off x="840260" y="4969932"/>
          <a:ext cx="8938740" cy="1112520"/>
        </p:xfrm>
        <a:graphic>
          <a:graphicData uri="http://schemas.openxmlformats.org/drawingml/2006/table">
            <a:tbl>
              <a:tblPr firstRow="1" bandRow="1">
                <a:tableStyleId>{5C22544A-7EE6-4342-B048-85BDC9FD1C3A}</a:tableStyleId>
              </a:tblPr>
              <a:tblGrid>
                <a:gridCol w="1952367"/>
                <a:gridCol w="1623129"/>
                <a:gridCol w="1787748"/>
                <a:gridCol w="1787748"/>
                <a:gridCol w="1787748"/>
              </a:tblGrid>
              <a:tr h="370840">
                <a:tc>
                  <a:txBody>
                    <a:bodyPr/>
                    <a:lstStyle/>
                    <a:p>
                      <a:r>
                        <a:rPr lang="fr-FR" dirty="0" smtClean="0"/>
                        <a:t>Identifiant séjour</a:t>
                      </a:r>
                      <a:endParaRPr lang="fr-FR" dirty="0"/>
                    </a:p>
                  </a:txBody>
                  <a:tcPr anchor="b"/>
                </a:tc>
                <a:tc>
                  <a:txBody>
                    <a:bodyPr/>
                    <a:lstStyle/>
                    <a:p>
                      <a:r>
                        <a:rPr lang="fr-FR" dirty="0" smtClean="0"/>
                        <a:t>Date d’entrée</a:t>
                      </a:r>
                      <a:endParaRPr lang="fr-FR" dirty="0"/>
                    </a:p>
                  </a:txBody>
                  <a:tcPr anchor="b"/>
                </a:tc>
                <a:tc>
                  <a:txBody>
                    <a:bodyPr/>
                    <a:lstStyle/>
                    <a:p>
                      <a:r>
                        <a:rPr lang="fr-FR" dirty="0" smtClean="0"/>
                        <a:t>Date de sortie</a:t>
                      </a:r>
                      <a:endParaRPr lang="fr-FR" dirty="0"/>
                    </a:p>
                  </a:txBody>
                  <a:tcPr anchor="b"/>
                </a:tc>
                <a:tc>
                  <a:txBody>
                    <a:bodyPr/>
                    <a:lstStyle/>
                    <a:p>
                      <a:r>
                        <a:rPr lang="fr-FR" dirty="0" smtClean="0"/>
                        <a:t>diagnostic</a:t>
                      </a:r>
                      <a:endParaRPr lang="fr-FR" dirty="0"/>
                    </a:p>
                  </a:txBody>
                  <a:tcPr anchor="b"/>
                </a:tc>
                <a:tc>
                  <a:txBody>
                    <a:bodyPr/>
                    <a:lstStyle/>
                    <a:p>
                      <a:r>
                        <a:rPr lang="fr-FR" dirty="0" smtClean="0"/>
                        <a:t>acte</a:t>
                      </a:r>
                      <a:endParaRPr lang="fr-FR" dirty="0"/>
                    </a:p>
                  </a:txBody>
                  <a:tcPr anchor="b"/>
                </a:tc>
              </a:tr>
              <a:tr h="370840">
                <a:tc>
                  <a:txBody>
                    <a:bodyPr/>
                    <a:lstStyle/>
                    <a:p>
                      <a:r>
                        <a:rPr lang="fr-FR" dirty="0" smtClean="0"/>
                        <a:t>A</a:t>
                      </a:r>
                      <a:endParaRPr lang="fr-FR" dirty="0"/>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01/01/2023</a:t>
                      </a:r>
                    </a:p>
                  </a:txBody>
                  <a:tcPr anchor="b"/>
                </a:tc>
                <a:tc>
                  <a:txBody>
                    <a:bodyPr/>
                    <a:lstStyle/>
                    <a:p>
                      <a:r>
                        <a:rPr lang="fr-FR" dirty="0" smtClean="0"/>
                        <a:t>07/01/2023</a:t>
                      </a:r>
                      <a:endParaRPr lang="fr-FR" dirty="0"/>
                    </a:p>
                  </a:txBody>
                  <a:tcPr anchor="b"/>
                </a:tc>
                <a:tc>
                  <a:txBody>
                    <a:bodyPr/>
                    <a:lstStyle/>
                    <a:p>
                      <a:pPr algn="ctr"/>
                      <a:r>
                        <a:rPr lang="fr-FR" dirty="0" smtClean="0">
                          <a:solidFill>
                            <a:schemeClr val="bg2">
                              <a:lumMod val="50000"/>
                            </a:schemeClr>
                          </a:solidFill>
                        </a:rPr>
                        <a:t>K35.8 </a:t>
                      </a:r>
                      <a:endParaRPr lang="fr-FR" dirty="0">
                        <a:solidFill>
                          <a:schemeClr val="bg2">
                            <a:lumMod val="50000"/>
                          </a:schemeClr>
                        </a:solidFill>
                      </a:endParaRPr>
                    </a:p>
                  </a:txBody>
                  <a:tcPr anchor="b"/>
                </a:tc>
                <a:tc>
                  <a:txBody>
                    <a:bodyPr/>
                    <a:lstStyle/>
                    <a:p>
                      <a:pPr algn="ctr"/>
                      <a:r>
                        <a:rPr lang="fr-FR" dirty="0" smtClean="0">
                          <a:solidFill>
                            <a:schemeClr val="bg2">
                              <a:lumMod val="50000"/>
                            </a:schemeClr>
                          </a:solidFill>
                        </a:rPr>
                        <a:t>HHFA011</a:t>
                      </a:r>
                      <a:endParaRPr lang="fr-FR" dirty="0">
                        <a:solidFill>
                          <a:schemeClr val="bg2">
                            <a:lumMod val="50000"/>
                          </a:schemeClr>
                        </a:solidFill>
                      </a:endParaRPr>
                    </a:p>
                  </a:txBody>
                  <a:tcPr anchor="b"/>
                </a:tc>
              </a:tr>
              <a:tr h="370840">
                <a:tc>
                  <a:txBody>
                    <a:bodyPr/>
                    <a:lstStyle/>
                    <a:p>
                      <a:endParaRPr lang="fr-FR" dirty="0"/>
                    </a:p>
                  </a:txBody>
                  <a:tcPr anchor="b"/>
                </a:tc>
                <a:tc>
                  <a:txBody>
                    <a:bodyPr/>
                    <a:lstStyle/>
                    <a:p>
                      <a:endParaRPr lang="fr-FR"/>
                    </a:p>
                  </a:txBody>
                  <a:tcPr anchor="b"/>
                </a:tc>
                <a:tc>
                  <a:txBody>
                    <a:bodyPr/>
                    <a:lstStyle/>
                    <a:p>
                      <a:endParaRPr lang="fr-FR"/>
                    </a:p>
                  </a:txBody>
                  <a:tcPr anchor="b"/>
                </a:tc>
                <a:tc>
                  <a:txBody>
                    <a:bodyPr/>
                    <a:lstStyle/>
                    <a:p>
                      <a:endParaRPr lang="fr-FR" dirty="0"/>
                    </a:p>
                  </a:txBody>
                  <a:tcPr anchor="b"/>
                </a:tc>
                <a:tc>
                  <a:txBody>
                    <a:bodyPr/>
                    <a:lstStyle/>
                    <a:p>
                      <a:endParaRPr lang="fr-FR" dirty="0"/>
                    </a:p>
                  </a:txBody>
                  <a:tcPr anchor="b"/>
                </a:tc>
              </a:tr>
            </a:tbl>
          </a:graphicData>
        </a:graphic>
      </p:graphicFrame>
      <p:sp>
        <p:nvSpPr>
          <p:cNvPr id="6" name="Rectangle à coins arrondis 5"/>
          <p:cNvSpPr/>
          <p:nvPr/>
        </p:nvSpPr>
        <p:spPr>
          <a:xfrm>
            <a:off x="6520268" y="3918371"/>
            <a:ext cx="1684868" cy="997374"/>
          </a:xfrm>
          <a:prstGeom prst="wedgeRoundRectCallout">
            <a:avLst>
              <a:gd name="adj1" fmla="val -18910"/>
              <a:gd name="adj2" fmla="val 11439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Appendicite aigüe</a:t>
            </a:r>
            <a:endParaRPr lang="fr-FR" dirty="0"/>
          </a:p>
        </p:txBody>
      </p:sp>
      <p:sp>
        <p:nvSpPr>
          <p:cNvPr id="7" name="Rectangle à coins arrondis 6"/>
          <p:cNvSpPr/>
          <p:nvPr/>
        </p:nvSpPr>
        <p:spPr>
          <a:xfrm>
            <a:off x="8517465" y="4131732"/>
            <a:ext cx="2243667" cy="624841"/>
          </a:xfrm>
          <a:prstGeom prst="wedgeRoundRectCallout">
            <a:avLst>
              <a:gd name="adj1" fmla="val -28344"/>
              <a:gd name="adj2" fmla="val 1713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Appendicectomie, par laparotomie</a:t>
            </a:r>
          </a:p>
        </p:txBody>
      </p:sp>
      <p:sp>
        <p:nvSpPr>
          <p:cNvPr id="8" name="Organigramme : Alternative 7"/>
          <p:cNvSpPr/>
          <p:nvPr/>
        </p:nvSpPr>
        <p:spPr>
          <a:xfrm>
            <a:off x="6576646" y="4969932"/>
            <a:ext cx="3202354" cy="1112520"/>
          </a:xfrm>
          <a:prstGeom prst="flowChartAlternateProcess">
            <a:avLst/>
          </a:prstGeom>
          <a:noFill/>
          <a:ln w="2222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dirty="0" smtClean="0">
                <a:solidFill>
                  <a:schemeClr val="bg2">
                    <a:lumMod val="50000"/>
                  </a:schemeClr>
                </a:solidFill>
              </a:rPr>
              <a:t>CODAGE= transcription</a:t>
            </a:r>
            <a:endParaRPr lang="fr-FR" dirty="0">
              <a:solidFill>
                <a:schemeClr val="bg2">
                  <a:lumMod val="50000"/>
                </a:schemeClr>
              </a:solidFill>
            </a:endParaRPr>
          </a:p>
        </p:txBody>
      </p:sp>
      <p:sp>
        <p:nvSpPr>
          <p:cNvPr id="5" name="Ellipse 4"/>
          <p:cNvSpPr/>
          <p:nvPr/>
        </p:nvSpPr>
        <p:spPr>
          <a:xfrm>
            <a:off x="9779001" y="5071533"/>
            <a:ext cx="2083486" cy="1010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Structuration de l’information</a:t>
            </a:r>
            <a:endParaRPr lang="fr-FR" dirty="0"/>
          </a:p>
        </p:txBody>
      </p:sp>
      <p:sp>
        <p:nvSpPr>
          <p:cNvPr id="9" name="Espace réservé du pied de page 8"/>
          <p:cNvSpPr>
            <a:spLocks noGrp="1"/>
          </p:cNvSpPr>
          <p:nvPr>
            <p:ph type="ftr" sz="quarter" idx="11"/>
          </p:nvPr>
        </p:nvSpPr>
        <p:spPr/>
        <p:txBody>
          <a:bodyPr/>
          <a:lstStyle/>
          <a:p>
            <a:r>
              <a:rPr lang="en-US" dirty="0" smtClean="0"/>
              <a:t>SIM AP-HM</a:t>
            </a:r>
            <a:endParaRPr lang="en-US" dirty="0"/>
          </a:p>
        </p:txBody>
      </p:sp>
    </p:spTree>
    <p:extLst>
      <p:ext uri="{BB962C8B-B14F-4D97-AF65-F5344CB8AC3E}">
        <p14:creationId xmlns:p14="http://schemas.microsoft.com/office/powerpoint/2010/main" val="2917305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subTnLst>
                                    <p:animClr clrSpc="rgb" dir="cw">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subTnLst>
                                    <p:animClr clrSpc="rgb" dir="cw">
                                      <p:cBhvr override="childStyle">
                                        <p:cTn dur="1" fill="hold" display="0" masterRel="nextClick" afterEffect="1"/>
                                        <p:tgtEl>
                                          <p:spTgt spid="3">
                                            <p:txEl>
                                              <p:pRg st="1" end="1"/>
                                            </p:txEl>
                                          </p:spTgt>
                                        </p:tgtEl>
                                        <p:attrNameLst>
                                          <p:attrName>ppt_c</p:attrName>
                                        </p:attrNameLst>
                                      </p:cBhvr>
                                      <p:to>
                                        <a:schemeClr val="bg2"/>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subTnLst>
                                    <p:animClr clrSpc="rgb" dir="cw">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499"/>
                                          </p:stCondLst>
                                        </p:cTn>
                                        <p:tgtEl>
                                          <p:spTgt spid="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7" grpId="0" animBg="1"/>
      <p:bldP spid="8" grpId="0" animBg="1"/>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en-US" smtClean="0"/>
              <a:t>SIM AP-HM</a:t>
            </a:r>
            <a:endParaRPr lang="en-US" dirty="0"/>
          </a:p>
        </p:txBody>
      </p:sp>
      <p:pic>
        <p:nvPicPr>
          <p:cNvPr id="6" name="Image 5"/>
          <p:cNvPicPr>
            <a:picLocks noChangeAspect="1"/>
          </p:cNvPicPr>
          <p:nvPr/>
        </p:nvPicPr>
        <p:blipFill>
          <a:blip r:embed="rId2"/>
          <a:stretch>
            <a:fillRect/>
          </a:stretch>
        </p:blipFill>
        <p:spPr>
          <a:xfrm>
            <a:off x="318264" y="527466"/>
            <a:ext cx="11241405" cy="3160395"/>
          </a:xfrm>
          <a:prstGeom prst="rect">
            <a:avLst/>
          </a:prstGeom>
        </p:spPr>
      </p:pic>
    </p:spTree>
    <p:extLst>
      <p:ext uri="{BB962C8B-B14F-4D97-AF65-F5344CB8AC3E}">
        <p14:creationId xmlns:p14="http://schemas.microsoft.com/office/powerpoint/2010/main" val="20199710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en-US" smtClean="0"/>
              <a:t>SIM AP-HM</a:t>
            </a:r>
            <a:endParaRPr lang="en-US" dirty="0"/>
          </a:p>
        </p:txBody>
      </p:sp>
      <p:pic>
        <p:nvPicPr>
          <p:cNvPr id="6" name="Image 5"/>
          <p:cNvPicPr>
            <a:picLocks noChangeAspect="1"/>
          </p:cNvPicPr>
          <p:nvPr/>
        </p:nvPicPr>
        <p:blipFill>
          <a:blip r:embed="rId2"/>
          <a:stretch>
            <a:fillRect/>
          </a:stretch>
        </p:blipFill>
        <p:spPr>
          <a:xfrm>
            <a:off x="74451" y="305286"/>
            <a:ext cx="6578276" cy="3829563"/>
          </a:xfrm>
          <a:prstGeom prst="rect">
            <a:avLst/>
          </a:prstGeom>
        </p:spPr>
      </p:pic>
      <p:pic>
        <p:nvPicPr>
          <p:cNvPr id="7" name="Image 6"/>
          <p:cNvPicPr>
            <a:picLocks noChangeAspect="1"/>
          </p:cNvPicPr>
          <p:nvPr/>
        </p:nvPicPr>
        <p:blipFill>
          <a:blip r:embed="rId3"/>
          <a:stretch>
            <a:fillRect/>
          </a:stretch>
        </p:blipFill>
        <p:spPr>
          <a:xfrm>
            <a:off x="5822302" y="3248996"/>
            <a:ext cx="6369698" cy="3468557"/>
          </a:xfrm>
          <a:prstGeom prst="rect">
            <a:avLst/>
          </a:prstGeom>
        </p:spPr>
      </p:pic>
      <p:sp>
        <p:nvSpPr>
          <p:cNvPr id="2" name="ZoneTexte 1"/>
          <p:cNvSpPr txBox="1"/>
          <p:nvPr/>
        </p:nvSpPr>
        <p:spPr>
          <a:xfrm>
            <a:off x="6723529" y="2035401"/>
            <a:ext cx="4796118" cy="369332"/>
          </a:xfrm>
          <a:prstGeom prst="rect">
            <a:avLst/>
          </a:prstGeom>
          <a:noFill/>
        </p:spPr>
        <p:txBody>
          <a:bodyPr wrap="square" rtlCol="0">
            <a:spAutoFit/>
          </a:bodyPr>
          <a:lstStyle/>
          <a:p>
            <a:r>
              <a:rPr lang="fr-FR" dirty="0" smtClean="0"/>
              <a:t>18 interventions surveillées dans 6 spécialités</a:t>
            </a:r>
            <a:endParaRPr lang="fr-FR" dirty="0"/>
          </a:p>
        </p:txBody>
      </p:sp>
    </p:spTree>
    <p:extLst>
      <p:ext uri="{BB962C8B-B14F-4D97-AF65-F5344CB8AC3E}">
        <p14:creationId xmlns:p14="http://schemas.microsoft.com/office/powerpoint/2010/main" val="39842939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 surveillance des césariennes: sélection des séjours</a:t>
            </a:r>
            <a:endParaRPr lang="fr-FR" dirty="0"/>
          </a:p>
        </p:txBody>
      </p:sp>
      <p:sp>
        <p:nvSpPr>
          <p:cNvPr id="3" name="Espace réservé du contenu 2"/>
          <p:cNvSpPr>
            <a:spLocks noGrp="1"/>
          </p:cNvSpPr>
          <p:nvPr>
            <p:ph idx="1"/>
          </p:nvPr>
        </p:nvSpPr>
        <p:spPr>
          <a:xfrm>
            <a:off x="1004048" y="1845734"/>
            <a:ext cx="8485186" cy="4023360"/>
          </a:xfrm>
        </p:spPr>
        <p:txBody>
          <a:bodyPr>
            <a:normAutofit/>
          </a:bodyPr>
          <a:lstStyle/>
          <a:p>
            <a:r>
              <a:rPr lang="fr-FR" dirty="0" smtClean="0"/>
              <a:t>JQGA002</a:t>
            </a:r>
            <a:endParaRPr lang="fr-FR" dirty="0"/>
          </a:p>
          <a:p>
            <a:r>
              <a:rPr lang="fr-FR" dirty="0"/>
              <a:t>Accouchement par césarienne programmée, par laparotomie</a:t>
            </a:r>
          </a:p>
          <a:p>
            <a:r>
              <a:rPr lang="fr-FR" dirty="0" smtClean="0"/>
              <a:t>JQGA003</a:t>
            </a:r>
            <a:endParaRPr lang="fr-FR" dirty="0"/>
          </a:p>
          <a:p>
            <a:r>
              <a:rPr lang="fr-FR" dirty="0"/>
              <a:t>Accouchement par césarienne au cours du travail, par laparotomie</a:t>
            </a:r>
          </a:p>
          <a:p>
            <a:r>
              <a:rPr lang="fr-FR" dirty="0" smtClean="0"/>
              <a:t>JQGA004</a:t>
            </a:r>
            <a:endParaRPr lang="fr-FR" dirty="0"/>
          </a:p>
          <a:p>
            <a:r>
              <a:rPr lang="fr-FR" dirty="0"/>
              <a:t>Accouchement par césarienne en urgence en dehors du travail, par laparotomie</a:t>
            </a:r>
          </a:p>
          <a:p>
            <a:r>
              <a:rPr lang="fr-FR" dirty="0" smtClean="0"/>
              <a:t>JQGA005</a:t>
            </a:r>
            <a:endParaRPr lang="fr-FR" dirty="0"/>
          </a:p>
          <a:p>
            <a:r>
              <a:rPr lang="fr-FR" dirty="0"/>
              <a:t>Accouchement par césarienne, par abord vaginal</a:t>
            </a:r>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
        <p:nvSpPr>
          <p:cNvPr id="5" name="Rectangle 4"/>
          <p:cNvSpPr/>
          <p:nvPr/>
        </p:nvSpPr>
        <p:spPr>
          <a:xfrm>
            <a:off x="9675845" y="1737360"/>
            <a:ext cx="1931437" cy="4295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ETAPE 1 </a:t>
            </a:r>
          </a:p>
          <a:p>
            <a:pPr algn="ctr"/>
            <a:r>
              <a:rPr lang="fr-FR" dirty="0" smtClean="0"/>
              <a:t>actes cibles</a:t>
            </a:r>
            <a:endParaRPr lang="fr-FR" dirty="0"/>
          </a:p>
        </p:txBody>
      </p:sp>
    </p:spTree>
    <p:extLst>
      <p:ext uri="{BB962C8B-B14F-4D97-AF65-F5344CB8AC3E}">
        <p14:creationId xmlns:p14="http://schemas.microsoft.com/office/powerpoint/2010/main" val="35995428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33082" y="1506071"/>
            <a:ext cx="11476836" cy="5074023"/>
          </a:xfrm>
        </p:spPr>
        <p:txBody>
          <a:bodyPr>
            <a:normAutofit fontScale="77500" lnSpcReduction="20000"/>
          </a:bodyPr>
          <a:lstStyle/>
          <a:p>
            <a:r>
              <a:rPr lang="fr-FR" dirty="0"/>
              <a:t>CODE CCAM	</a:t>
            </a:r>
            <a:r>
              <a:rPr lang="fr-FR" dirty="0" smtClean="0"/>
              <a:t>LIBELLE</a:t>
            </a:r>
            <a:endParaRPr lang="fr-FR" dirty="0"/>
          </a:p>
          <a:p>
            <a:r>
              <a:rPr lang="fr-FR" sz="2500" dirty="0"/>
              <a:t>ZZJJ008  </a:t>
            </a:r>
            <a:r>
              <a:rPr lang="fr-FR" sz="2500" dirty="0" smtClean="0"/>
              <a:t>Drainage </a:t>
            </a:r>
            <a:r>
              <a:rPr lang="fr-FR" sz="2500" dirty="0"/>
              <a:t>d'une collection d'un organe profond, par voie transcutanée avec guidage </a:t>
            </a:r>
            <a:r>
              <a:rPr lang="fr-FR" sz="2500" dirty="0" smtClean="0"/>
              <a:t>écho</a:t>
            </a:r>
          </a:p>
          <a:p>
            <a:r>
              <a:rPr lang="fr-FR" sz="2500" dirty="0" smtClean="0"/>
              <a:t>ZZJJ005	Drainage de collection d'un organe profond, par voie </a:t>
            </a:r>
            <a:r>
              <a:rPr lang="fr-FR" sz="2500" dirty="0" err="1" smtClean="0"/>
              <a:t>intracavitaire</a:t>
            </a:r>
            <a:r>
              <a:rPr lang="fr-FR" sz="2500" dirty="0" smtClean="0"/>
              <a:t> avec guidage écho</a:t>
            </a:r>
          </a:p>
          <a:p>
            <a:r>
              <a:rPr lang="fr-FR" sz="2500" dirty="0" smtClean="0"/>
              <a:t>ZZJJ004  Drainage </a:t>
            </a:r>
            <a:r>
              <a:rPr lang="fr-FR" sz="2500" dirty="0"/>
              <a:t>de plusieurs collections d'un organe profond, par voie </a:t>
            </a:r>
            <a:r>
              <a:rPr lang="fr-FR" sz="2500" dirty="0" err="1" smtClean="0"/>
              <a:t>transcut</a:t>
            </a:r>
            <a:r>
              <a:rPr lang="fr-FR" sz="2500" dirty="0" smtClean="0"/>
              <a:t> </a:t>
            </a:r>
            <a:r>
              <a:rPr lang="fr-FR" sz="2500" dirty="0"/>
              <a:t>avec guidage </a:t>
            </a:r>
            <a:r>
              <a:rPr lang="fr-FR" sz="2500" dirty="0" smtClean="0"/>
              <a:t>écho</a:t>
            </a:r>
            <a:endParaRPr lang="fr-FR" sz="2500" dirty="0"/>
          </a:p>
          <a:p>
            <a:r>
              <a:rPr lang="fr-FR" sz="2500" dirty="0"/>
              <a:t>ZZJH007  </a:t>
            </a:r>
            <a:r>
              <a:rPr lang="fr-FR" sz="2500" dirty="0" smtClean="0"/>
              <a:t>Drainage </a:t>
            </a:r>
            <a:r>
              <a:rPr lang="fr-FR" sz="2500" dirty="0"/>
              <a:t>d'une collection d'un organe profond, par voie </a:t>
            </a:r>
            <a:r>
              <a:rPr lang="fr-FR" sz="2500" dirty="0" err="1" smtClean="0"/>
              <a:t>transcut</a:t>
            </a:r>
            <a:r>
              <a:rPr lang="fr-FR" sz="2500" dirty="0" smtClean="0"/>
              <a:t> </a:t>
            </a:r>
            <a:r>
              <a:rPr lang="fr-FR" sz="2500" dirty="0"/>
              <a:t>avec guidage </a:t>
            </a:r>
            <a:r>
              <a:rPr lang="fr-FR" sz="2500" dirty="0" smtClean="0"/>
              <a:t>radio</a:t>
            </a:r>
            <a:endParaRPr lang="fr-FR" sz="2500" dirty="0"/>
          </a:p>
          <a:p>
            <a:r>
              <a:rPr lang="fr-FR" sz="2500" dirty="0"/>
              <a:t>ZZJH003  </a:t>
            </a:r>
            <a:r>
              <a:rPr lang="fr-FR" sz="2500" dirty="0" smtClean="0"/>
              <a:t>Drainage </a:t>
            </a:r>
            <a:r>
              <a:rPr lang="fr-FR" sz="2500" dirty="0"/>
              <a:t>d'une collection d'un organe profond, par voie </a:t>
            </a:r>
            <a:r>
              <a:rPr lang="fr-FR" sz="2500" dirty="0" err="1" smtClean="0"/>
              <a:t>transcut</a:t>
            </a:r>
            <a:r>
              <a:rPr lang="fr-FR" sz="2500" dirty="0" smtClean="0"/>
              <a:t> avec </a:t>
            </a:r>
            <a:r>
              <a:rPr lang="fr-FR" sz="2500" dirty="0"/>
              <a:t>guidage </a:t>
            </a:r>
            <a:r>
              <a:rPr lang="fr-FR" sz="2500" dirty="0" smtClean="0"/>
              <a:t>scan</a:t>
            </a:r>
            <a:endParaRPr lang="fr-FR" sz="2500" dirty="0"/>
          </a:p>
          <a:p>
            <a:r>
              <a:rPr lang="fr-FR" sz="2500" dirty="0" smtClean="0"/>
              <a:t>ZCQC002 Exploration </a:t>
            </a:r>
            <a:r>
              <a:rPr lang="fr-FR" sz="2500" dirty="0"/>
              <a:t>de la cavité abdominale, par </a:t>
            </a:r>
            <a:r>
              <a:rPr lang="fr-FR" sz="2500" dirty="0" err="1" smtClean="0"/>
              <a:t>coelio</a:t>
            </a:r>
            <a:r>
              <a:rPr lang="fr-FR" sz="2500" dirty="0" smtClean="0"/>
              <a:t> </a:t>
            </a:r>
          </a:p>
          <a:p>
            <a:r>
              <a:rPr lang="fr-FR" sz="2500" dirty="0" smtClean="0"/>
              <a:t>ZCQA001</a:t>
            </a:r>
            <a:r>
              <a:rPr lang="fr-FR" sz="2500" dirty="0"/>
              <a:t> </a:t>
            </a:r>
            <a:r>
              <a:rPr lang="fr-FR" sz="2500" dirty="0" smtClean="0"/>
              <a:t> Exploration </a:t>
            </a:r>
            <a:r>
              <a:rPr lang="fr-FR" sz="2500" dirty="0"/>
              <a:t>de la cavité abdominale, par </a:t>
            </a:r>
            <a:r>
              <a:rPr lang="fr-FR" sz="2500" dirty="0" err="1" smtClean="0"/>
              <a:t>laparo</a:t>
            </a:r>
            <a:r>
              <a:rPr lang="fr-FR" sz="2500" dirty="0" smtClean="0"/>
              <a:t> </a:t>
            </a:r>
            <a:endParaRPr lang="fr-FR" sz="2500" dirty="0"/>
          </a:p>
          <a:p>
            <a:r>
              <a:rPr lang="fr-FR" sz="2500" dirty="0" smtClean="0"/>
              <a:t>ZCJC001  Évacuation </a:t>
            </a:r>
            <a:r>
              <a:rPr lang="fr-FR" sz="2500" dirty="0"/>
              <a:t>de collection intraabdominale, par </a:t>
            </a:r>
            <a:r>
              <a:rPr lang="fr-FR" sz="2500" dirty="0" err="1" smtClean="0"/>
              <a:t>coelio</a:t>
            </a:r>
            <a:r>
              <a:rPr lang="fr-FR" sz="2500" dirty="0" smtClean="0"/>
              <a:t> </a:t>
            </a:r>
            <a:r>
              <a:rPr lang="fr-FR" sz="2500" dirty="0"/>
              <a:t>ou par </a:t>
            </a:r>
            <a:r>
              <a:rPr lang="fr-FR" sz="2500" dirty="0" err="1"/>
              <a:t>rétropéritonéoscopie</a:t>
            </a:r>
            <a:endParaRPr lang="fr-FR" sz="2500" dirty="0"/>
          </a:p>
          <a:p>
            <a:r>
              <a:rPr lang="fr-FR" sz="2500" dirty="0"/>
              <a:t>ZCJA004  </a:t>
            </a:r>
            <a:r>
              <a:rPr lang="fr-FR" sz="2500" dirty="0" smtClean="0"/>
              <a:t>Évacuation </a:t>
            </a:r>
            <a:r>
              <a:rPr lang="fr-FR" sz="2500" dirty="0"/>
              <a:t>de plusieurs collections intraabdominales, par </a:t>
            </a:r>
            <a:r>
              <a:rPr lang="fr-FR" sz="2500" dirty="0" err="1" smtClean="0"/>
              <a:t>laparo</a:t>
            </a:r>
            <a:endParaRPr lang="fr-FR" sz="2500" dirty="0"/>
          </a:p>
          <a:p>
            <a:r>
              <a:rPr lang="fr-FR" sz="2500" dirty="0"/>
              <a:t>ZCJA002  </a:t>
            </a:r>
            <a:r>
              <a:rPr lang="fr-FR" sz="2500" dirty="0" smtClean="0"/>
              <a:t>Évacuation </a:t>
            </a:r>
            <a:r>
              <a:rPr lang="fr-FR" sz="2500" dirty="0"/>
              <a:t>d'une collection intraabdominale, par </a:t>
            </a:r>
            <a:r>
              <a:rPr lang="fr-FR" sz="2500" dirty="0" err="1" smtClean="0"/>
              <a:t>laparo</a:t>
            </a:r>
            <a:endParaRPr lang="fr-FR" sz="2500" dirty="0"/>
          </a:p>
          <a:p>
            <a:r>
              <a:rPr lang="fr-FR" sz="2500" dirty="0"/>
              <a:t>QZJA011  </a:t>
            </a:r>
            <a:r>
              <a:rPr lang="fr-FR" sz="2500" dirty="0" smtClean="0"/>
              <a:t>Évacuation </a:t>
            </a:r>
            <a:r>
              <a:rPr lang="fr-FR" sz="2500" dirty="0"/>
              <a:t>de collection profonde de la peau et des tissus mous, par abord direct</a:t>
            </a:r>
          </a:p>
          <a:p>
            <a:r>
              <a:rPr lang="fr-FR" sz="2500" dirty="0"/>
              <a:t>QZJA009  </a:t>
            </a:r>
            <a:r>
              <a:rPr lang="fr-FR" sz="2500" dirty="0" smtClean="0"/>
              <a:t>Évacuation </a:t>
            </a:r>
            <a:r>
              <a:rPr lang="fr-FR" sz="2500" dirty="0"/>
              <a:t>de collection superficielle de la peau, par abord direct</a:t>
            </a:r>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
        <p:nvSpPr>
          <p:cNvPr id="5" name="Titre 1"/>
          <p:cNvSpPr>
            <a:spLocks noGrp="1"/>
          </p:cNvSpPr>
          <p:nvPr>
            <p:ph type="title"/>
          </p:nvPr>
        </p:nvSpPr>
        <p:spPr>
          <a:xfrm>
            <a:off x="322729" y="286604"/>
            <a:ext cx="10832951" cy="974652"/>
          </a:xfrm>
        </p:spPr>
        <p:txBody>
          <a:bodyPr/>
          <a:lstStyle/>
          <a:p>
            <a:r>
              <a:rPr lang="fr-FR" dirty="0" smtClean="0"/>
              <a:t>Ex surveillance des césariennes: sélection</a:t>
            </a:r>
            <a:endParaRPr lang="fr-FR" dirty="0"/>
          </a:p>
        </p:txBody>
      </p:sp>
      <p:sp>
        <p:nvSpPr>
          <p:cNvPr id="6" name="Rectangle 5"/>
          <p:cNvSpPr/>
          <p:nvPr/>
        </p:nvSpPr>
        <p:spPr>
          <a:xfrm>
            <a:off x="10148048" y="1841990"/>
            <a:ext cx="1943328" cy="4402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ETAPE 2 : Parmi les femmes qui ont eu une césariennes lesquelles ont eu un des ces actes ?</a:t>
            </a:r>
            <a:endParaRPr lang="fr-FR" dirty="0"/>
          </a:p>
        </p:txBody>
      </p:sp>
    </p:spTree>
    <p:extLst>
      <p:ext uri="{BB962C8B-B14F-4D97-AF65-F5344CB8AC3E}">
        <p14:creationId xmlns:p14="http://schemas.microsoft.com/office/powerpoint/2010/main" val="38636338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ensuite…</a:t>
            </a:r>
            <a:endParaRPr lang="fr-FR" dirty="0"/>
          </a:p>
        </p:txBody>
      </p:sp>
      <p:sp>
        <p:nvSpPr>
          <p:cNvPr id="3" name="Espace réservé du contenu 2"/>
          <p:cNvSpPr>
            <a:spLocks noGrp="1"/>
          </p:cNvSpPr>
          <p:nvPr>
            <p:ph idx="1"/>
          </p:nvPr>
        </p:nvSpPr>
        <p:spPr/>
        <p:txBody>
          <a:bodyPr/>
          <a:lstStyle/>
          <a:p>
            <a:r>
              <a:rPr lang="fr-FR" dirty="0" smtClean="0"/>
              <a:t>Recherche dans le logiciel de bactériologie des prélèvements positifs</a:t>
            </a:r>
          </a:p>
          <a:p>
            <a:r>
              <a:rPr lang="fr-FR" dirty="0" smtClean="0"/>
              <a:t>Et retour au dossier</a:t>
            </a:r>
          </a:p>
          <a:p>
            <a:r>
              <a:rPr lang="fr-FR" dirty="0" smtClean="0"/>
              <a:t>Calcul d’indicateur par exemple :</a:t>
            </a:r>
          </a:p>
          <a:p>
            <a:r>
              <a:rPr lang="fr-FR" dirty="0"/>
              <a:t>La proportion de cas incidents d’ISO (PI) </a:t>
            </a:r>
            <a:r>
              <a:rPr lang="fr-FR" dirty="0" smtClean="0"/>
              <a:t>:</a:t>
            </a:r>
          </a:p>
          <a:p>
            <a:r>
              <a:rPr lang="fr-FR" dirty="0"/>
              <a:t>100×𝑛𝑜𝑚𝑏𝑟𝑒 𝑑𝑒 𝑐𝑎𝑠 𝑖𝑛𝑐𝑖𝑑𝑒𝑛𝑡𝑠 𝑑′</a:t>
            </a:r>
            <a:r>
              <a:rPr lang="fr-FR" dirty="0" smtClean="0"/>
              <a:t>𝐼𝑆𝑂/ 𝑛𝑜𝑚𝑏𝑟𝑒 </a:t>
            </a:r>
            <a:r>
              <a:rPr lang="fr-FR" dirty="0"/>
              <a:t>𝑑′𝑎𝑐𝑡𝑒𝑠 𝑐ℎ𝑖𝑟𝑢𝑟𝑔𝑖𝑐𝑎𝑢𝑥 𝑠𝑢𝑟𝑣𝑒𝑖𝑙𝑙é𝑠</a:t>
            </a:r>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1029512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vice versa ?</a:t>
            </a:r>
            <a:endParaRPr lang="fr-FR" dirty="0"/>
          </a:p>
        </p:txBody>
      </p:sp>
      <p:sp>
        <p:nvSpPr>
          <p:cNvPr id="3" name="Espace réservé du contenu 2"/>
          <p:cNvSpPr>
            <a:spLocks noGrp="1"/>
          </p:cNvSpPr>
          <p:nvPr>
            <p:ph idx="1"/>
          </p:nvPr>
        </p:nvSpPr>
        <p:spPr/>
        <p:txBody>
          <a:bodyPr/>
          <a:lstStyle/>
          <a:p>
            <a:r>
              <a:rPr lang="fr-FR" dirty="0" smtClean="0"/>
              <a:t>Les EOH peuvent donner des informations au PMSI :</a:t>
            </a:r>
          </a:p>
          <a:p>
            <a:r>
              <a:rPr lang="fr-FR" dirty="0" smtClean="0"/>
              <a:t>- isolement</a:t>
            </a:r>
          </a:p>
          <a:p>
            <a:r>
              <a:rPr lang="fr-FR" dirty="0" smtClean="0"/>
              <a:t>-Infection</a:t>
            </a:r>
          </a:p>
          <a:p>
            <a:r>
              <a:rPr lang="fr-FR" dirty="0" smtClean="0"/>
              <a:t>-BMR</a:t>
            </a:r>
          </a:p>
          <a:p>
            <a:r>
              <a:rPr lang="fr-FR" dirty="0" smtClean="0"/>
              <a:t>-</a:t>
            </a:r>
            <a:r>
              <a:rPr lang="fr-FR" dirty="0" err="1" smtClean="0"/>
              <a:t>Bhre</a:t>
            </a:r>
            <a:endParaRPr lang="fr-FR" dirty="0" smtClean="0"/>
          </a:p>
          <a:p>
            <a:r>
              <a:rPr lang="fr-FR" dirty="0" smtClean="0"/>
              <a:t>-….</a:t>
            </a:r>
          </a:p>
          <a:p>
            <a:r>
              <a:rPr lang="fr-FR" dirty="0" smtClean="0"/>
              <a:t>Ces informations permettent d’augmenter la qualité de la base de donnée PMSI et d’augmenter le remboursement des séjours.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36148445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Des questions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38256845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exercices</a:t>
            </a:r>
            <a:endParaRPr lang="fr-FR" dirty="0"/>
          </a:p>
        </p:txBody>
      </p:sp>
      <p:sp>
        <p:nvSpPr>
          <p:cNvPr id="3" name="Espace réservé du contenu 2"/>
          <p:cNvSpPr>
            <a:spLocks noGrp="1"/>
          </p:cNvSpPr>
          <p:nvPr>
            <p:ph idx="1"/>
          </p:nvPr>
        </p:nvSpPr>
        <p:spPr/>
        <p:txBody>
          <a:bodyPr/>
          <a:lstStyle/>
          <a:p>
            <a:r>
              <a:rPr lang="fr-FR" dirty="0" smtClean="0"/>
              <a:t>Comment pourriez vous faire pour faire une surveillance de pneumopathie à pneumocoque chez les patient &gt;75 ans ayant eut une prothèse de hanche dans les 10 jours précédents ?</a:t>
            </a:r>
          </a:p>
          <a:p>
            <a:endParaRPr lang="fr-FR" dirty="0" smtClean="0"/>
          </a:p>
          <a:p>
            <a:r>
              <a:rPr lang="fr-FR" dirty="0" smtClean="0"/>
              <a:t>Pour une épidémie de grippe dans un service de soins : identification de tous les patients avec une grippe entre le 01/01/2023 et le 30/01/2023 ?</a:t>
            </a:r>
          </a:p>
          <a:p>
            <a:endParaRPr lang="fr-FR" dirty="0" smtClean="0"/>
          </a:p>
          <a:p>
            <a:r>
              <a:rPr lang="fr-FR" dirty="0" smtClean="0"/>
              <a:t>Identification d’infection de paroi post </a:t>
            </a:r>
            <a:r>
              <a:rPr lang="fr-FR" dirty="0" err="1" smtClean="0"/>
              <a:t>cholescystectomie</a:t>
            </a:r>
            <a:r>
              <a:rPr lang="fr-FR" dirty="0" smtClean="0"/>
              <a:t> dans les 10 jours après l’intervention?</a:t>
            </a:r>
          </a:p>
          <a:p>
            <a:r>
              <a:rPr lang="fr-FR" dirty="0" smtClean="0"/>
              <a:t>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34282314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guide méthodologique ?</a:t>
            </a:r>
            <a:endParaRPr lang="fr-FR" dirty="0"/>
          </a:p>
        </p:txBody>
      </p:sp>
      <p:sp>
        <p:nvSpPr>
          <p:cNvPr id="3" name="Espace réservé du contenu 2"/>
          <p:cNvSpPr>
            <a:spLocks noGrp="1"/>
          </p:cNvSpPr>
          <p:nvPr>
            <p:ph idx="1"/>
          </p:nvPr>
        </p:nvSpPr>
        <p:spPr/>
        <p:txBody>
          <a:bodyPr/>
          <a:lstStyle/>
          <a:p>
            <a:r>
              <a:rPr lang="fr-FR" dirty="0" smtClean="0"/>
              <a:t>Les règles </a:t>
            </a:r>
            <a:r>
              <a:rPr lang="fr-FR" dirty="0"/>
              <a:t>du </a:t>
            </a:r>
            <a:r>
              <a:rPr lang="fr-FR" dirty="0" smtClean="0"/>
              <a:t>PMSI sont décrites dans le </a:t>
            </a:r>
          </a:p>
          <a:p>
            <a:r>
              <a:rPr lang="fr-FR" dirty="0" smtClean="0"/>
              <a:t>GUIDE METHODOLOGIQUE DE PRODUCTION DES INFORMATIONS RELATIVES A L’ACTIVITE MEDICALE ET A SA FACTURATION EN MEDECINE, CHIRURGIE, OBSTETRIQUE ET ODONTOLOGIQUE</a:t>
            </a:r>
          </a:p>
          <a:p>
            <a:endParaRPr lang="fr-FR" dirty="0"/>
          </a:p>
          <a:p>
            <a:r>
              <a:rPr lang="fr-FR" dirty="0" smtClean="0">
                <a:sym typeface="Wingdings" panose="05000000000000000000" pitchFamily="2" charset="2"/>
              </a:rPr>
              <a:t> surnom « guide </a:t>
            </a:r>
            <a:r>
              <a:rPr lang="fr-FR" dirty="0" err="1" smtClean="0">
                <a:sym typeface="Wingdings" panose="05000000000000000000" pitchFamily="2" charset="2"/>
              </a:rPr>
              <a:t>méthodo</a:t>
            </a:r>
            <a:r>
              <a:rPr lang="fr-FR" dirty="0" smtClean="0">
                <a:sym typeface="Wingdings" panose="05000000000000000000" pitchFamily="2" charset="2"/>
              </a:rPr>
              <a:t> »</a:t>
            </a:r>
          </a:p>
          <a:p>
            <a:r>
              <a:rPr lang="fr-FR" dirty="0" smtClean="0">
                <a:sym typeface="Wingdings" panose="05000000000000000000" pitchFamily="2" charset="2"/>
              </a:rPr>
              <a:t> modifications tous les ans, parution au JO. </a:t>
            </a:r>
          </a:p>
          <a:p>
            <a:r>
              <a:rPr lang="fr-FR" dirty="0" smtClean="0">
                <a:sym typeface="Wingdings" panose="05000000000000000000" pitchFamily="2" charset="2"/>
              </a:rPr>
              <a:t> Date de mise en œuvre le 1</a:t>
            </a:r>
            <a:r>
              <a:rPr lang="fr-FR" baseline="30000" dirty="0" smtClean="0">
                <a:sym typeface="Wingdings" panose="05000000000000000000" pitchFamily="2" charset="2"/>
              </a:rPr>
              <a:t>er</a:t>
            </a:r>
            <a:r>
              <a:rPr lang="fr-FR" dirty="0" smtClean="0">
                <a:sym typeface="Wingdings" panose="05000000000000000000" pitchFamily="2" charset="2"/>
              </a:rPr>
              <a:t> janvier de chaque année (1</a:t>
            </a:r>
            <a:r>
              <a:rPr lang="fr-FR" baseline="30000" dirty="0" smtClean="0">
                <a:sym typeface="Wingdings" panose="05000000000000000000" pitchFamily="2" charset="2"/>
              </a:rPr>
              <a:t>er</a:t>
            </a:r>
            <a:r>
              <a:rPr lang="fr-FR" dirty="0" smtClean="0">
                <a:sym typeface="Wingdings" panose="05000000000000000000" pitchFamily="2" charset="2"/>
              </a:rPr>
              <a:t> </a:t>
            </a:r>
            <a:r>
              <a:rPr lang="fr-FR" smtClean="0">
                <a:sym typeface="Wingdings" panose="05000000000000000000" pitchFamily="2" charset="2"/>
              </a:rPr>
              <a:t>mars av 2026</a:t>
            </a:r>
            <a:r>
              <a:rPr lang="fr-FR" dirty="0" smtClean="0">
                <a:sym typeface="Wingdings" panose="05000000000000000000" pitchFamily="2" charset="2"/>
              </a:rPr>
              <a:t>)</a:t>
            </a:r>
          </a:p>
          <a:p>
            <a:r>
              <a:rPr lang="fr-FR" dirty="0" smtClean="0">
                <a:sym typeface="Wingdings" panose="05000000000000000000" pitchFamily="2" charset="2"/>
              </a:rPr>
              <a:t> nous sommes averti à l’avance par un guide provisoire en décembre</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15868778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codes, nomenclatures</a:t>
            </a:r>
            <a:endParaRPr lang="fr-FR" dirty="0"/>
          </a:p>
        </p:txBody>
      </p:sp>
      <p:sp>
        <p:nvSpPr>
          <p:cNvPr id="3" name="Espace réservé du contenu 2"/>
          <p:cNvSpPr>
            <a:spLocks noGrp="1"/>
          </p:cNvSpPr>
          <p:nvPr>
            <p:ph idx="1"/>
          </p:nvPr>
        </p:nvSpPr>
        <p:spPr/>
        <p:txBody>
          <a:bodyPr/>
          <a:lstStyle/>
          <a:p>
            <a:endParaRPr lang="fr-FR" dirty="0" smtClean="0"/>
          </a:p>
          <a:p>
            <a:endParaRPr lang="fr-FR" dirty="0"/>
          </a:p>
          <a:p>
            <a:endParaRPr lang="fr-FR" dirty="0" smtClean="0"/>
          </a:p>
          <a:p>
            <a:r>
              <a:rPr lang="fr-FR" dirty="0" smtClean="0"/>
              <a:t>Des codes sont listés dans </a:t>
            </a:r>
            <a:r>
              <a:rPr lang="fr-FR" dirty="0"/>
              <a:t>d</a:t>
            </a:r>
            <a:r>
              <a:rPr lang="fr-FR" dirty="0" smtClean="0"/>
              <a:t>es référentiels (presque des dictionnaires)  :</a:t>
            </a:r>
          </a:p>
          <a:p>
            <a:pPr lvl="1"/>
            <a:r>
              <a:rPr lang="fr-FR" dirty="0" smtClean="0"/>
              <a:t>La CIM-10 pour les diagnostics : classement alphabétique ou par appareils /organes</a:t>
            </a:r>
          </a:p>
          <a:p>
            <a:pPr lvl="1"/>
            <a:r>
              <a:rPr lang="fr-FR" dirty="0" smtClean="0"/>
              <a:t>La CCAM pour les actes : classement par appareils /organes</a:t>
            </a:r>
          </a:p>
          <a:p>
            <a:pPr lvl="1"/>
            <a:endParaRPr lang="fr-FR" dirty="0"/>
          </a:p>
          <a:p>
            <a:pPr lvl="1"/>
            <a:r>
              <a:rPr lang="fr-FR" dirty="0" smtClean="0">
                <a:hlinkClick r:id="rId2"/>
              </a:rPr>
              <a:t>cim-10-fr_2024_a_usage_pmsi_provisoire.pdf (sante.fr)</a:t>
            </a:r>
            <a:endParaRPr lang="fr-FR" dirty="0" smtClean="0"/>
          </a:p>
          <a:p>
            <a:pPr lvl="1"/>
            <a:endParaRPr lang="fr-FR" dirty="0"/>
          </a:p>
          <a:p>
            <a:pPr lvl="1"/>
            <a:r>
              <a:rPr lang="fr-FR" dirty="0">
                <a:hlinkClick r:id="rId3"/>
              </a:rPr>
              <a:t>CCAM en ligne - CCAM (ameli.fr)</a:t>
            </a:r>
            <a:endParaRPr lang="fr-FR" dirty="0" smtClean="0"/>
          </a:p>
          <a:p>
            <a:pPr lvl="1"/>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2999719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Vocabulaire</a:t>
            </a:r>
          </a:p>
        </p:txBody>
      </p:sp>
      <p:sp>
        <p:nvSpPr>
          <p:cNvPr id="4" name="Rectangle 3"/>
          <p:cNvSpPr/>
          <p:nvPr/>
        </p:nvSpPr>
        <p:spPr>
          <a:xfrm>
            <a:off x="585216" y="1938528"/>
            <a:ext cx="4507992" cy="21945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u="sng" dirty="0"/>
              <a:t>Des mots : </a:t>
            </a:r>
            <a:r>
              <a:rPr lang="fr-FR" dirty="0"/>
              <a:t>séjours, mouvement, diagnostics , actes, référentiels, groupage, codage , </a:t>
            </a:r>
            <a:r>
              <a:rPr lang="fr-FR" dirty="0" smtClean="0"/>
              <a:t>algorithme, tarif, suppléments, envoi …..</a:t>
            </a:r>
            <a:endParaRPr lang="fr-FR" dirty="0"/>
          </a:p>
          <a:p>
            <a:pPr algn="ctr"/>
            <a:endParaRPr lang="fr-FR" dirty="0"/>
          </a:p>
        </p:txBody>
      </p:sp>
      <p:sp>
        <p:nvSpPr>
          <p:cNvPr id="5" name="Rectangle 4"/>
          <p:cNvSpPr/>
          <p:nvPr/>
        </p:nvSpPr>
        <p:spPr>
          <a:xfrm>
            <a:off x="6790944" y="2331720"/>
            <a:ext cx="4507992" cy="21945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u="sng" dirty="0" smtClean="0"/>
              <a:t>Des expressions : </a:t>
            </a:r>
            <a:r>
              <a:rPr lang="fr-FR" dirty="0" smtClean="0"/>
              <a:t>Arrêté de versement, arrête de prestation, notice technique, guide méthodologique, Agora, M1, M2</a:t>
            </a:r>
          </a:p>
          <a:p>
            <a:pPr algn="ctr"/>
            <a:endParaRPr lang="fr-FR" dirty="0"/>
          </a:p>
        </p:txBody>
      </p:sp>
      <p:sp>
        <p:nvSpPr>
          <p:cNvPr id="6" name="Rectangle 5"/>
          <p:cNvSpPr/>
          <p:nvPr/>
        </p:nvSpPr>
        <p:spPr>
          <a:xfrm>
            <a:off x="3119628" y="3846576"/>
            <a:ext cx="4507992" cy="21945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u="sng" dirty="0" smtClean="0"/>
              <a:t>Des sigles et acronymes : </a:t>
            </a:r>
          </a:p>
          <a:p>
            <a:r>
              <a:rPr lang="fr-FR" dirty="0" smtClean="0"/>
              <a:t>PMSI, DIM, SSPIM, RUM, RSS, ATIH, CIM, CCAM, T2A</a:t>
            </a:r>
          </a:p>
          <a:p>
            <a:pPr algn="ctr"/>
            <a:endParaRPr lang="fr-FR" dirty="0"/>
          </a:p>
        </p:txBody>
      </p:sp>
      <p:sp>
        <p:nvSpPr>
          <p:cNvPr id="3" name="Espace réservé du pied de page 2"/>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712032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subTnLst>
                                    <p:animClr clrSpc="rgb" dir="cw">
                                      <p:cBhvr override="childStyle">
                                        <p:cTn dur="1" fill="hold" display="0" masterRel="nextClick" afterEffect="1"/>
                                        <p:tgtEl>
                                          <p:spTgt spid="4"/>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subTnLst>
                                    <p:animClr clrSpc="rgb" dir="cw">
                                      <p:cBhvr override="childStyle">
                                        <p:cTn dur="1" fill="hold" display="0" masterRel="nextClick" afterEffect="1"/>
                                        <p:tgtEl>
                                          <p:spTgt spid="5"/>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subTnLst>
                                    <p:animClr clrSpc="rgb" dir="cw">
                                      <p:cBhvr override="childStyle">
                                        <p:cTn dur="1" fill="hold" display="0" masterRel="nextClick" afterEffect="1"/>
                                        <p:tgtEl>
                                          <p:spTgt spid="6"/>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 </a:t>
            </a:r>
            <a:endParaRPr lang="fr-FR" dirty="0"/>
          </a:p>
        </p:txBody>
      </p:sp>
      <p:sp>
        <p:nvSpPr>
          <p:cNvPr id="3" name="Espace réservé du contenu 2"/>
          <p:cNvSpPr>
            <a:spLocks noGrp="1"/>
          </p:cNvSpPr>
          <p:nvPr>
            <p:ph idx="1"/>
          </p:nvPr>
        </p:nvSpPr>
        <p:spPr>
          <a:xfrm>
            <a:off x="1066800" y="1845734"/>
            <a:ext cx="10058400" cy="4023360"/>
          </a:xfrm>
        </p:spPr>
        <p:txBody>
          <a:bodyPr>
            <a:normAutofit/>
          </a:bodyPr>
          <a:lstStyle/>
          <a:p>
            <a:pPr marL="0" indent="0">
              <a:buNone/>
            </a:pPr>
            <a:r>
              <a:rPr lang="fr-FR" sz="2800" dirty="0" smtClean="0"/>
              <a:t>N’hésitez pas à me couper ! </a:t>
            </a:r>
          </a:p>
          <a:p>
            <a:pPr marL="0" indent="0">
              <a:buNone/>
            </a:pPr>
            <a:r>
              <a:rPr lang="fr-FR" sz="2800" dirty="0" smtClean="0"/>
              <a:t>Surtout si le discours devient du charabia</a:t>
            </a:r>
          </a:p>
          <a:p>
            <a:pPr lvl="1"/>
            <a:endParaRPr lang="fr-FR" sz="2800"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267288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Objectifs du PMSI</a:t>
            </a:r>
            <a:endParaRPr lang="fr-FR" dirty="0"/>
          </a:p>
        </p:txBody>
      </p:sp>
      <p:sp>
        <p:nvSpPr>
          <p:cNvPr id="3" name="Espace réservé du contenu 2"/>
          <p:cNvSpPr>
            <a:spLocks noGrp="1"/>
          </p:cNvSpPr>
          <p:nvPr>
            <p:ph idx="1"/>
          </p:nvPr>
        </p:nvSpPr>
        <p:spPr/>
        <p:txBody>
          <a:bodyPr/>
          <a:lstStyle/>
          <a:p>
            <a:endParaRPr lang="fr-FR" dirty="0" smtClean="0"/>
          </a:p>
          <a:p>
            <a:endParaRPr lang="fr-FR" dirty="0"/>
          </a:p>
          <a:p>
            <a:r>
              <a:rPr lang="fr-FR" dirty="0" smtClean="0"/>
              <a:t>1-</a:t>
            </a:r>
            <a:r>
              <a:rPr lang="fr-FR" dirty="0"/>
              <a:t>	</a:t>
            </a:r>
            <a:r>
              <a:rPr lang="fr-FR" dirty="0" smtClean="0"/>
              <a:t>Quelle est la nature de l’activité médicale ? </a:t>
            </a:r>
          </a:p>
          <a:p>
            <a:r>
              <a:rPr lang="fr-FR" dirty="0"/>
              <a:t>2- </a:t>
            </a:r>
            <a:r>
              <a:rPr lang="fr-FR" dirty="0" smtClean="0"/>
              <a:t>	Quel est le volume </a:t>
            </a:r>
            <a:r>
              <a:rPr lang="fr-FR" dirty="0"/>
              <a:t>de </a:t>
            </a:r>
            <a:r>
              <a:rPr lang="fr-FR" dirty="0" smtClean="0"/>
              <a:t>l’activité ?</a:t>
            </a:r>
            <a:endParaRPr lang="fr-FR" dirty="0"/>
          </a:p>
          <a:p>
            <a:r>
              <a:rPr lang="fr-FR" dirty="0" smtClean="0"/>
              <a:t>3-</a:t>
            </a:r>
            <a:r>
              <a:rPr lang="fr-FR" dirty="0"/>
              <a:t>	Que finance-t-on </a:t>
            </a:r>
            <a:r>
              <a:rPr lang="fr-FR" dirty="0" smtClean="0"/>
              <a:t>?</a:t>
            </a:r>
            <a:endParaRPr lang="fr-FR" dirty="0"/>
          </a:p>
          <a:p>
            <a:endParaRPr lang="fr-FR" dirty="0"/>
          </a:p>
        </p:txBody>
      </p:sp>
      <p:sp>
        <p:nvSpPr>
          <p:cNvPr id="4" name="Organigramme : Alternative 3"/>
          <p:cNvSpPr/>
          <p:nvPr/>
        </p:nvSpPr>
        <p:spPr>
          <a:xfrm>
            <a:off x="2384474" y="4117027"/>
            <a:ext cx="5001768" cy="209397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Description de l’activité</a:t>
            </a:r>
            <a:endParaRPr lang="fr-FR" sz="3200" dirty="0"/>
          </a:p>
        </p:txBody>
      </p:sp>
      <p:cxnSp>
        <p:nvCxnSpPr>
          <p:cNvPr id="6" name="Connecteur droit avec flèche 5"/>
          <p:cNvCxnSpPr/>
          <p:nvPr/>
        </p:nvCxnSpPr>
        <p:spPr>
          <a:xfrm flipV="1">
            <a:off x="7291754" y="3118338"/>
            <a:ext cx="1359877" cy="11840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rganigramme : Alternative 6"/>
          <p:cNvSpPr/>
          <p:nvPr/>
        </p:nvSpPr>
        <p:spPr>
          <a:xfrm>
            <a:off x="8651631" y="2638444"/>
            <a:ext cx="3400396" cy="85141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Epidémiologie</a:t>
            </a:r>
            <a:endParaRPr lang="fr-FR" sz="3200" dirty="0"/>
          </a:p>
        </p:txBody>
      </p:sp>
      <p:sp>
        <p:nvSpPr>
          <p:cNvPr id="8" name="Organigramme : Alternative 7"/>
          <p:cNvSpPr/>
          <p:nvPr/>
        </p:nvSpPr>
        <p:spPr>
          <a:xfrm>
            <a:off x="8673436" y="3828061"/>
            <a:ext cx="3400396" cy="85141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a:t>F</a:t>
            </a:r>
            <a:r>
              <a:rPr lang="fr-FR" sz="3200" dirty="0" smtClean="0"/>
              <a:t>inancement</a:t>
            </a:r>
            <a:endParaRPr lang="fr-FR" sz="3200" dirty="0"/>
          </a:p>
        </p:txBody>
      </p:sp>
      <p:cxnSp>
        <p:nvCxnSpPr>
          <p:cNvPr id="9" name="Connecteur droit avec flèche 8"/>
          <p:cNvCxnSpPr>
            <a:endCxn id="8" idx="1"/>
          </p:cNvCxnSpPr>
          <p:nvPr/>
        </p:nvCxnSpPr>
        <p:spPr>
          <a:xfrm flipV="1">
            <a:off x="7386242" y="4253769"/>
            <a:ext cx="1287194" cy="259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Organigramme : Alternative 10"/>
          <p:cNvSpPr/>
          <p:nvPr/>
        </p:nvSpPr>
        <p:spPr>
          <a:xfrm>
            <a:off x="8651631" y="5017679"/>
            <a:ext cx="3400396" cy="85141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Piloter, organiser</a:t>
            </a:r>
            <a:endParaRPr lang="fr-FR" sz="3200" dirty="0"/>
          </a:p>
        </p:txBody>
      </p:sp>
      <p:cxnSp>
        <p:nvCxnSpPr>
          <p:cNvPr id="12" name="Connecteur droit avec flèche 11"/>
          <p:cNvCxnSpPr>
            <a:endCxn id="11" idx="1"/>
          </p:cNvCxnSpPr>
          <p:nvPr/>
        </p:nvCxnSpPr>
        <p:spPr>
          <a:xfrm>
            <a:off x="7386242" y="5415332"/>
            <a:ext cx="1265389" cy="28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Espace réservé du pied de page 4"/>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3298551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avant le PMSI c’était comment?</a:t>
            </a:r>
            <a:endParaRPr lang="fr-FR" dirty="0"/>
          </a:p>
        </p:txBody>
      </p:sp>
      <p:sp>
        <p:nvSpPr>
          <p:cNvPr id="3" name="Espace réservé du contenu 2"/>
          <p:cNvSpPr>
            <a:spLocks noGrp="1"/>
          </p:cNvSpPr>
          <p:nvPr>
            <p:ph idx="1"/>
          </p:nvPr>
        </p:nvSpPr>
        <p:spPr>
          <a:xfrm>
            <a:off x="1097280" y="1845733"/>
            <a:ext cx="10058400" cy="4479565"/>
          </a:xfrm>
        </p:spPr>
        <p:txBody>
          <a:bodyPr>
            <a:normAutofit fontScale="92500" lnSpcReduction="10000"/>
          </a:bodyPr>
          <a:lstStyle/>
          <a:p>
            <a:r>
              <a:rPr lang="fr-FR" sz="2400" dirty="0"/>
              <a:t>Nb de </a:t>
            </a:r>
            <a:r>
              <a:rPr lang="fr-FR" sz="2400" dirty="0" smtClean="0"/>
              <a:t>lits</a:t>
            </a:r>
          </a:p>
          <a:p>
            <a:r>
              <a:rPr lang="fr-FR" sz="2400" dirty="0" smtClean="0"/>
              <a:t>Nb d’entrées</a:t>
            </a:r>
            <a:endParaRPr lang="fr-FR" sz="2400" dirty="0"/>
          </a:p>
          <a:p>
            <a:r>
              <a:rPr lang="fr-FR" sz="2400" dirty="0"/>
              <a:t>Nb de </a:t>
            </a:r>
            <a:r>
              <a:rPr lang="fr-FR" sz="2400" dirty="0" smtClean="0"/>
              <a:t>journées</a:t>
            </a:r>
            <a:endParaRPr lang="fr-FR" sz="2400" dirty="0"/>
          </a:p>
          <a:p>
            <a:r>
              <a:rPr lang="fr-FR" sz="2400" dirty="0"/>
              <a:t>Nb de </a:t>
            </a:r>
            <a:r>
              <a:rPr lang="fr-FR" sz="2400" dirty="0" smtClean="0"/>
              <a:t>professionnels</a:t>
            </a:r>
            <a:endParaRPr lang="fr-FR" sz="2400" dirty="0"/>
          </a:p>
          <a:p>
            <a:r>
              <a:rPr lang="fr-FR" sz="2400" dirty="0" smtClean="0"/>
              <a:t>Nb d’équipements lourds</a:t>
            </a:r>
            <a:endParaRPr lang="fr-FR" sz="2400" dirty="0"/>
          </a:p>
          <a:p>
            <a:endParaRPr lang="fr-FR" dirty="0" smtClean="0">
              <a:sym typeface="Wingdings" panose="05000000000000000000" pitchFamily="2" charset="2"/>
            </a:endParaRPr>
          </a:p>
          <a:p>
            <a:r>
              <a:rPr lang="fr-FR" dirty="0" smtClean="0">
                <a:sym typeface="Wingdings" panose="05000000000000000000" pitchFamily="2" charset="2"/>
              </a:rPr>
              <a:t>Rendant possible le calcul d’indicateurs :  </a:t>
            </a:r>
          </a:p>
          <a:p>
            <a:pPr marL="630238" indent="-630238"/>
            <a:r>
              <a:rPr lang="fr-FR" dirty="0" smtClean="0">
                <a:sym typeface="Wingdings" panose="05000000000000000000" pitchFamily="2" charset="2"/>
              </a:rPr>
              <a:t>taux d’occupation, </a:t>
            </a:r>
          </a:p>
          <a:p>
            <a:pPr marL="630238" indent="-630238"/>
            <a:r>
              <a:rPr lang="fr-FR" dirty="0" smtClean="0">
                <a:sym typeface="Wingdings" panose="05000000000000000000" pitchFamily="2" charset="2"/>
              </a:rPr>
              <a:t>moyenne de la durée des séjours</a:t>
            </a:r>
          </a:p>
          <a:p>
            <a:pPr marL="0" indent="0">
              <a:buNone/>
            </a:pPr>
            <a:r>
              <a:rPr lang="fr-FR" dirty="0" smtClean="0">
                <a:sym typeface="Wingdings" panose="05000000000000000000" pitchFamily="2" charset="2"/>
              </a:rPr>
              <a:t>Mais aucune description médicale…</a:t>
            </a:r>
            <a:endParaRPr lang="fr-FR" dirty="0"/>
          </a:p>
        </p:txBody>
      </p:sp>
      <p:sp>
        <p:nvSpPr>
          <p:cNvPr id="4" name="Organigramme : Alternative 3"/>
          <p:cNvSpPr/>
          <p:nvPr/>
        </p:nvSpPr>
        <p:spPr>
          <a:xfrm>
            <a:off x="4526280" y="1790408"/>
            <a:ext cx="7159752" cy="11155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t>Description des volumes</a:t>
            </a:r>
            <a:endParaRPr lang="fr-FR" sz="2800" dirty="0"/>
          </a:p>
        </p:txBody>
      </p:sp>
      <p:sp>
        <p:nvSpPr>
          <p:cNvPr id="5" name="Organigramme : Alternative 4"/>
          <p:cNvSpPr/>
          <p:nvPr/>
        </p:nvSpPr>
        <p:spPr>
          <a:xfrm>
            <a:off x="4526280" y="3630982"/>
            <a:ext cx="7159752" cy="31577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smtClean="0"/>
              <a:t>Pas d’information médicale: pathologies, actes</a:t>
            </a:r>
            <a:r>
              <a:rPr lang="fr-FR" sz="2800" dirty="0"/>
              <a:t>, gravité </a:t>
            </a:r>
            <a:r>
              <a:rPr lang="fr-FR" sz="2800" dirty="0" smtClean="0"/>
              <a:t>…</a:t>
            </a:r>
            <a:endParaRPr lang="fr-FR" sz="2800" dirty="0"/>
          </a:p>
          <a:p>
            <a:r>
              <a:rPr lang="fr-FR" sz="2800" dirty="0" smtClean="0"/>
              <a:t>Comment financer ? </a:t>
            </a:r>
            <a:r>
              <a:rPr lang="fr-FR" sz="2800" dirty="0"/>
              <a:t> on peut faire le même nb de journées, avoir le même taux d’occupation </a:t>
            </a:r>
            <a:r>
              <a:rPr lang="fr-FR" sz="2800" dirty="0" smtClean="0"/>
              <a:t>et faire </a:t>
            </a:r>
            <a:r>
              <a:rPr lang="fr-FR" sz="2800" dirty="0"/>
              <a:t>des activités </a:t>
            </a:r>
            <a:r>
              <a:rPr lang="fr-FR" sz="2800" dirty="0" smtClean="0"/>
              <a:t>différentes </a:t>
            </a:r>
            <a:r>
              <a:rPr lang="fr-FR" sz="2800" dirty="0"/>
              <a:t>en terme de </a:t>
            </a:r>
            <a:r>
              <a:rPr lang="fr-FR" sz="2800" dirty="0" smtClean="0"/>
              <a:t>coûts.</a:t>
            </a:r>
            <a:endParaRPr lang="fr-FR" sz="2800" dirty="0"/>
          </a:p>
        </p:txBody>
      </p:sp>
      <p:sp>
        <p:nvSpPr>
          <p:cNvPr id="6" name="Flèche vers le bas 5"/>
          <p:cNvSpPr/>
          <p:nvPr/>
        </p:nvSpPr>
        <p:spPr>
          <a:xfrm>
            <a:off x="7580376" y="2905976"/>
            <a:ext cx="525780" cy="72600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7" name="Espace réservé du pied de page 6"/>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val="3474463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theme1.xml><?xml version="1.0" encoding="utf-8"?>
<a:theme xmlns:a="http://schemas.openxmlformats.org/drawingml/2006/main" name="Rétrospective">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2587</TotalTime>
  <Words>1928</Words>
  <Application>Microsoft Office PowerPoint</Application>
  <PresentationFormat>Grand écran</PresentationFormat>
  <Paragraphs>349</Paragraphs>
  <Slides>37</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37</vt:i4>
      </vt:variant>
    </vt:vector>
  </HeadingPairs>
  <TitlesOfParts>
    <vt:vector size="41" baseType="lpstr">
      <vt:lpstr>Calibri</vt:lpstr>
      <vt:lpstr>Calibri Light</vt:lpstr>
      <vt:lpstr>Wingdings</vt:lpstr>
      <vt:lpstr>Rétrospective</vt:lpstr>
      <vt:lpstr>PMSI un outil pour les EOH PMSI : Programme de Médicalisation des Systèmes d’Information  Généralité PMSI Données du PMSI Exploitations possibles pour les EOH du CLIN</vt:lpstr>
      <vt:lpstr>Le PMSI en une phrase ?</vt:lpstr>
      <vt:lpstr>Exemple, explication illustrée</vt:lpstr>
      <vt:lpstr>le guide méthodologique ?</vt:lpstr>
      <vt:lpstr>Les codes, nomenclatures</vt:lpstr>
      <vt:lpstr>Vocabulaire</vt:lpstr>
      <vt:lpstr>Conclusion </vt:lpstr>
      <vt:lpstr>Objectifs du PMSI</vt:lpstr>
      <vt:lpstr>Et avant le PMSI c’était comment?</vt:lpstr>
      <vt:lpstr>Notion des types de financements (établissements ex DG-Dotation Globale : établissements publics)</vt:lpstr>
      <vt:lpstr>Règlementation </vt:lpstr>
      <vt:lpstr>Les données médicales</vt:lpstr>
      <vt:lpstr>Les données administratives</vt:lpstr>
      <vt:lpstr>Information du séjour : les diagnostics</vt:lpstr>
      <vt:lpstr>Information du séjour : les actes</vt:lpstr>
      <vt:lpstr>Présentation PowerPoint</vt:lpstr>
      <vt:lpstr>Exemple actes CCAM</vt:lpstr>
      <vt:lpstr>Le lien avec les infections nosocomiales ? </vt:lpstr>
      <vt:lpstr>Ex de recherche d’infection nosocomiale</vt:lpstr>
      <vt:lpstr>2 situations possibles</vt:lpstr>
      <vt:lpstr>Sélection n’est pas confirmation</vt:lpstr>
      <vt:lpstr>Pourquoi le PMSI n’est pas certitude ?</vt:lpstr>
      <vt:lpstr>Exemple concret de surveillance IQSS</vt:lpstr>
      <vt:lpstr>IQSS</vt:lpstr>
      <vt:lpstr>IQSS</vt:lpstr>
      <vt:lpstr>Un ex IQSS : « Bonnes pratiques de précautions complémentaires contact » </vt:lpstr>
      <vt:lpstr>Limite</vt:lpstr>
      <vt:lpstr>Exemple concret</vt:lpstr>
      <vt:lpstr>Présentation PowerPoint</vt:lpstr>
      <vt:lpstr>Présentation PowerPoint</vt:lpstr>
      <vt:lpstr>Présentation PowerPoint</vt:lpstr>
      <vt:lpstr>Ex surveillance des césariennes: sélection des séjours</vt:lpstr>
      <vt:lpstr>Ex surveillance des césariennes: sélection</vt:lpstr>
      <vt:lpstr>Et ensuite…</vt:lpstr>
      <vt:lpstr>Et vice versa ?</vt:lpstr>
      <vt:lpstr>Des questions ?</vt:lpstr>
      <vt:lpstr>exercices</vt:lpstr>
    </vt:vector>
  </TitlesOfParts>
  <Company>AP-HM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Initiation au PMSI  Programme de Médicalisation des Systèmes d’Information  Etape n°1 Hiérarchisation et codage des informations médicales</dc:title>
  <dc:creator>Administrateur</dc:creator>
  <cp:lastModifiedBy>ROMAIN Fanny</cp:lastModifiedBy>
  <cp:revision>376</cp:revision>
  <cp:lastPrinted>2023-11-17T16:34:52Z</cp:lastPrinted>
  <dcterms:created xsi:type="dcterms:W3CDTF">2022-04-26T09:10:26Z</dcterms:created>
  <dcterms:modified xsi:type="dcterms:W3CDTF">2025-12-17T08:51:47Z</dcterms:modified>
</cp:coreProperties>
</file>